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media/image6.jpg" ContentType="image/pn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media/image11.jpg" ContentType="image/png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media/image13.jpg" ContentType="image/png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814" r:id="rId2"/>
    <p:sldMasterId id="2147483729" r:id="rId3"/>
    <p:sldMasterId id="2147483822" r:id="rId4"/>
    <p:sldMasterId id="2147483831" r:id="rId5"/>
    <p:sldMasterId id="2147483834" r:id="rId6"/>
    <p:sldMasterId id="2147483837" r:id="rId7"/>
    <p:sldMasterId id="2147483825" r:id="rId8"/>
    <p:sldMasterId id="2147483828" r:id="rId9"/>
    <p:sldMasterId id="2147483743" r:id="rId10"/>
    <p:sldMasterId id="2147483840" r:id="rId11"/>
    <p:sldMasterId id="2147483843" r:id="rId12"/>
    <p:sldMasterId id="2147483846" r:id="rId13"/>
    <p:sldMasterId id="2147483849" r:id="rId14"/>
    <p:sldMasterId id="2147483852" r:id="rId15"/>
    <p:sldMasterId id="2147483855" r:id="rId16"/>
    <p:sldMasterId id="2147483685" r:id="rId17"/>
  </p:sldMasterIdLst>
  <p:notesMasterIdLst>
    <p:notesMasterId r:id="rId34"/>
  </p:notesMasterIdLst>
  <p:handoutMasterIdLst>
    <p:handoutMasterId r:id="rId35"/>
  </p:handoutMasterIdLst>
  <p:sldIdLst>
    <p:sldId id="256" r:id="rId18"/>
    <p:sldId id="259" r:id="rId19"/>
    <p:sldId id="278" r:id="rId20"/>
    <p:sldId id="318" r:id="rId21"/>
    <p:sldId id="320" r:id="rId22"/>
    <p:sldId id="319" r:id="rId23"/>
    <p:sldId id="321" r:id="rId24"/>
    <p:sldId id="323" r:id="rId25"/>
    <p:sldId id="322" r:id="rId26"/>
    <p:sldId id="324" r:id="rId27"/>
    <p:sldId id="326" r:id="rId28"/>
    <p:sldId id="325" r:id="rId29"/>
    <p:sldId id="327" r:id="rId30"/>
    <p:sldId id="329" r:id="rId31"/>
    <p:sldId id="330" r:id="rId32"/>
    <p:sldId id="316" r:id="rId33"/>
  </p:sldIdLst>
  <p:sldSz cx="24387175" cy="13716000"/>
  <p:notesSz cx="6858000" cy="9144000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B7A410FD-C199-DE46-9E8F-9D1400519DD6}">
          <p14:sldIdLst>
            <p14:sldId id="256"/>
          </p14:sldIdLst>
        </p14:section>
        <p14:section name="Template Package" id="{FFFD7E0F-1382-684F-8AF7-B2BEE3CDEF71}">
          <p14:sldIdLst>
            <p14:sldId id="259"/>
            <p14:sldId id="278"/>
            <p14:sldId id="318"/>
            <p14:sldId id="320"/>
            <p14:sldId id="319"/>
            <p14:sldId id="321"/>
            <p14:sldId id="323"/>
            <p14:sldId id="322"/>
            <p14:sldId id="324"/>
            <p14:sldId id="326"/>
            <p14:sldId id="325"/>
            <p14:sldId id="327"/>
            <p14:sldId id="329"/>
            <p14:sldId id="330"/>
          </p14:sldIdLst>
        </p14:section>
        <p14:section name="Empty Slides" id="{6CFB3006-0D50-2643-8454-45F91F67C459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15">
          <p15:clr>
            <a:srgbClr val="A4A3A4"/>
          </p15:clr>
        </p15:guide>
        <p15:guide id="2" orient="horz" pos="7404" userDrawn="1">
          <p15:clr>
            <a:srgbClr val="A4A3A4"/>
          </p15:clr>
        </p15:guide>
        <p15:guide id="3" orient="horz" pos="604">
          <p15:clr>
            <a:srgbClr val="A4A3A4"/>
          </p15:clr>
        </p15:guide>
        <p15:guide id="4" orient="horz" pos="2687" userDrawn="1">
          <p15:clr>
            <a:srgbClr val="A4A3A4"/>
          </p15:clr>
        </p15:guide>
        <p15:guide id="5" pos="4597" userDrawn="1">
          <p15:clr>
            <a:srgbClr val="A4A3A4"/>
          </p15:clr>
        </p15:guide>
        <p15:guide id="6" pos="1577">
          <p15:clr>
            <a:srgbClr val="A4A3A4"/>
          </p15:clr>
        </p15:guide>
        <p15:guide id="7" pos="3303">
          <p15:clr>
            <a:srgbClr val="A4A3A4"/>
          </p15:clr>
        </p15:guide>
        <p15:guide id="8" pos="5077">
          <p15:clr>
            <a:srgbClr val="A4A3A4"/>
          </p15:clr>
        </p15:guide>
        <p15:guide id="9" orient="horz" pos="355">
          <p15:clr>
            <a:srgbClr val="A4A3A4"/>
          </p15:clr>
        </p15:guide>
        <p15:guide id="10" orient="horz" pos="2301">
          <p15:clr>
            <a:srgbClr val="A4A3A4"/>
          </p15:clr>
        </p15:guide>
        <p15:guide id="11" orient="horz" pos="306">
          <p15:clr>
            <a:srgbClr val="A4A3A4"/>
          </p15:clr>
        </p15:guide>
        <p15:guide id="12" pos="5572" userDrawn="1">
          <p15:clr>
            <a:srgbClr val="A4A3A4"/>
          </p15:clr>
        </p15:guide>
        <p15:guide id="13" orient="horz" pos="4660" userDrawn="1">
          <p15:clr>
            <a:srgbClr val="A4A3A4"/>
          </p15:clr>
        </p15:guide>
        <p15:guide id="14" orient="horz" pos="5817" userDrawn="1">
          <p15:clr>
            <a:srgbClr val="A4A3A4"/>
          </p15:clr>
        </p15:guide>
        <p15:guide id="15" orient="horz" pos="6270" userDrawn="1">
          <p15:clr>
            <a:srgbClr val="A4A3A4"/>
          </p15:clr>
        </p15:guide>
        <p15:guide id="16" orient="horz" pos="5273" userDrawn="1">
          <p15:clr>
            <a:srgbClr val="A4A3A4"/>
          </p15:clr>
        </p15:guide>
        <p15:guide id="17" orient="horz" pos="6928" userDrawn="1">
          <p15:clr>
            <a:srgbClr val="A4A3A4"/>
          </p15:clr>
        </p15:guide>
        <p15:guide id="18" pos="12444" userDrawn="1">
          <p15:clr>
            <a:srgbClr val="A4A3A4"/>
          </p15:clr>
        </p15:guide>
        <p15:guide id="19" pos="14462" userDrawn="1">
          <p15:clr>
            <a:srgbClr val="A4A3A4"/>
          </p15:clr>
        </p15:guide>
        <p15:guide id="20" pos="11673">
          <p15:clr>
            <a:srgbClr val="A4A3A4"/>
          </p15:clr>
        </p15:guide>
        <p15:guide id="21" pos="7613" userDrawn="1">
          <p15:clr>
            <a:srgbClr val="A4A3A4"/>
          </p15:clr>
        </p15:guide>
        <p15:guide id="22" pos="4234" userDrawn="1">
          <p15:clr>
            <a:srgbClr val="A4A3A4"/>
          </p15:clr>
        </p15:guide>
        <p15:guide id="23" pos="6071" userDrawn="1">
          <p15:clr>
            <a:srgbClr val="A4A3A4"/>
          </p15:clr>
        </p15:guide>
        <p15:guide id="24" pos="14923">
          <p15:clr>
            <a:srgbClr val="A4A3A4"/>
          </p15:clr>
        </p15:guide>
        <p15:guide id="25" pos="3276">
          <p15:clr>
            <a:srgbClr val="A4A3A4"/>
          </p15:clr>
        </p15:guide>
        <p15:guide id="26" pos="4710" userDrawn="1">
          <p15:clr>
            <a:srgbClr val="A4A3A4"/>
          </p15:clr>
        </p15:guide>
        <p15:guide id="27" orient="horz" pos="7396">
          <p15:clr>
            <a:srgbClr val="A4A3A4"/>
          </p15:clr>
        </p15:guide>
        <p15:guide id="28" orient="horz" pos="3246">
          <p15:clr>
            <a:srgbClr val="A4A3A4"/>
          </p15:clr>
        </p15:guide>
        <p15:guide id="29" orient="horz" pos="1064">
          <p15:clr>
            <a:srgbClr val="A4A3A4"/>
          </p15:clr>
        </p15:guide>
        <p15:guide id="30" orient="horz" pos="2973">
          <p15:clr>
            <a:srgbClr val="A4A3A4"/>
          </p15:clr>
        </p15:guide>
        <p15:guide id="31" orient="horz" pos="5295" userDrawn="1">
          <p15:clr>
            <a:srgbClr val="A4A3A4"/>
          </p15:clr>
        </p15:guide>
        <p15:guide id="32" orient="horz" pos="7654" userDrawn="1">
          <p15:clr>
            <a:srgbClr val="A4A3A4"/>
          </p15:clr>
        </p15:guide>
        <p15:guide id="33" orient="horz" pos="7813" userDrawn="1">
          <p15:clr>
            <a:srgbClr val="A4A3A4"/>
          </p15:clr>
        </p15:guide>
        <p15:guide id="34" orient="horz" pos="7155" userDrawn="1">
          <p15:clr>
            <a:srgbClr val="A4A3A4"/>
          </p15:clr>
        </p15:guide>
        <p15:guide id="35" orient="horz" pos="3821" userDrawn="1">
          <p15:clr>
            <a:srgbClr val="A4A3A4"/>
          </p15:clr>
        </p15:guide>
        <p15:guide id="36" orient="horz" pos="8337">
          <p15:clr>
            <a:srgbClr val="A4A3A4"/>
          </p15:clr>
        </p15:guide>
        <p15:guide id="37" orient="horz" pos="1950">
          <p15:clr>
            <a:srgbClr val="A4A3A4"/>
          </p15:clr>
        </p15:guide>
        <p15:guide id="38" pos="10107">
          <p15:clr>
            <a:srgbClr val="A4A3A4"/>
          </p15:clr>
        </p15:guide>
        <p15:guide id="39" pos="9382" userDrawn="1">
          <p15:clr>
            <a:srgbClr val="A4A3A4"/>
          </p15:clr>
        </p15:guide>
        <p15:guide id="40" pos="14257">
          <p15:clr>
            <a:srgbClr val="A4A3A4"/>
          </p15:clr>
        </p15:guide>
        <p15:guide id="41" pos="9926" userDrawn="1">
          <p15:clr>
            <a:srgbClr val="A4A3A4"/>
          </p15:clr>
        </p15:guide>
        <p15:guide id="42" pos="14145" userDrawn="1">
          <p15:clr>
            <a:srgbClr val="A4A3A4"/>
          </p15:clr>
        </p15:guide>
        <p15:guide id="43" pos="8203" userDrawn="1">
          <p15:clr>
            <a:srgbClr val="A4A3A4"/>
          </p15:clr>
        </p15:guide>
        <p15:guide id="44" pos="3281" userDrawn="1">
          <p15:clr>
            <a:srgbClr val="A4A3A4"/>
          </p15:clr>
        </p15:guide>
        <p15:guide id="45" pos="6411">
          <p15:clr>
            <a:srgbClr val="A4A3A4"/>
          </p15:clr>
        </p15:guide>
        <p15:guide id="46" pos="6479" userDrawn="1">
          <p15:clr>
            <a:srgbClr val="A4A3A4"/>
          </p15:clr>
        </p15:guide>
        <p15:guide id="47" pos="7545" userDrawn="1">
          <p15:clr>
            <a:srgbClr val="A4A3A4"/>
          </p15:clr>
        </p15:guide>
        <p15:guide id="48" orient="horz" pos="8038">
          <p15:clr>
            <a:srgbClr val="A4A3A4"/>
          </p15:clr>
        </p15:guide>
        <p15:guide id="49" orient="horz" pos="5438">
          <p15:clr>
            <a:srgbClr val="A4A3A4"/>
          </p15:clr>
        </p15:guide>
        <p15:guide id="50" orient="horz" pos="7710">
          <p15:clr>
            <a:srgbClr val="A4A3A4"/>
          </p15:clr>
        </p15:guide>
        <p15:guide id="51" orient="horz" pos="7869">
          <p15:clr>
            <a:srgbClr val="A4A3A4"/>
          </p15:clr>
        </p15:guide>
        <p15:guide id="52" orient="horz" pos="7464">
          <p15:clr>
            <a:srgbClr val="A4A3A4"/>
          </p15:clr>
        </p15:guide>
        <p15:guide id="53" orient="horz" pos="1748">
          <p15:clr>
            <a:srgbClr val="A4A3A4"/>
          </p15:clr>
        </p15:guide>
        <p15:guide id="54" orient="horz" pos="1964">
          <p15:clr>
            <a:srgbClr val="A4A3A4"/>
          </p15:clr>
        </p15:guide>
        <p15:guide id="55" pos="9131">
          <p15:clr>
            <a:srgbClr val="A4A3A4"/>
          </p15:clr>
        </p15:guide>
        <p15:guide id="56" pos="14528">
          <p15:clr>
            <a:srgbClr val="A4A3A4"/>
          </p15:clr>
        </p15:guide>
        <p15:guide id="57" pos="10217">
          <p15:clr>
            <a:srgbClr val="A4A3A4"/>
          </p15:clr>
        </p15:guide>
        <p15:guide id="58" pos="10925">
          <p15:clr>
            <a:srgbClr val="A4A3A4"/>
          </p15:clr>
        </p15:guide>
        <p15:guide id="59" pos="9705">
          <p15:clr>
            <a:srgbClr val="A4A3A4"/>
          </p15:clr>
        </p15:guide>
        <p15:guide id="60" pos="3258">
          <p15:clr>
            <a:srgbClr val="A4A3A4"/>
          </p15:clr>
        </p15:guide>
        <p15:guide id="61" pos="3856">
          <p15:clr>
            <a:srgbClr val="A4A3A4"/>
          </p15:clr>
        </p15:guide>
        <p15:guide id="62" orient="horz" pos="760">
          <p15:clr>
            <a:srgbClr val="A4A3A4"/>
          </p15:clr>
        </p15:guide>
        <p15:guide id="63" orient="horz" pos="1954">
          <p15:clr>
            <a:srgbClr val="A4A3A4"/>
          </p15:clr>
        </p15:guide>
        <p15:guide id="64" orient="horz" pos="1067">
          <p15:clr>
            <a:srgbClr val="A4A3A4"/>
          </p15:clr>
        </p15:guide>
        <p15:guide id="65" orient="horz" pos="3611">
          <p15:clr>
            <a:srgbClr val="A4A3A4"/>
          </p15:clr>
        </p15:guide>
        <p15:guide id="66" pos="14951">
          <p15:clr>
            <a:srgbClr val="A4A3A4"/>
          </p15:clr>
        </p15:guide>
        <p15:guide id="67" pos="9207">
          <p15:clr>
            <a:srgbClr val="A4A3A4"/>
          </p15:clr>
        </p15:guide>
        <p15:guide id="68" pos="33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8"/>
    <a:srgbClr val="CA0013"/>
    <a:srgbClr val="400004"/>
    <a:srgbClr val="6B0004"/>
    <a:srgbClr val="B01C26"/>
    <a:srgbClr val="7F091C"/>
    <a:srgbClr val="B01C2C"/>
    <a:srgbClr val="CF424D"/>
    <a:srgbClr val="FD686F"/>
    <a:srgbClr val="481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6" autoAdjust="0"/>
    <p:restoredTop sz="72806" autoAdjust="0"/>
  </p:normalViewPr>
  <p:slideViewPr>
    <p:cSldViewPr snapToGrid="0">
      <p:cViewPr varScale="1">
        <p:scale>
          <a:sx n="59" d="100"/>
          <a:sy n="59" d="100"/>
        </p:scale>
        <p:origin x="510" y="96"/>
      </p:cViewPr>
      <p:guideLst>
        <p:guide orient="horz" pos="1915"/>
        <p:guide orient="horz" pos="7404"/>
        <p:guide orient="horz" pos="604"/>
        <p:guide orient="horz" pos="2687"/>
        <p:guide pos="4597"/>
        <p:guide pos="1577"/>
        <p:guide pos="3303"/>
        <p:guide pos="5077"/>
        <p:guide orient="horz" pos="355"/>
        <p:guide orient="horz" pos="2301"/>
        <p:guide orient="horz" pos="306"/>
        <p:guide pos="5572"/>
        <p:guide orient="horz" pos="4660"/>
        <p:guide orient="horz" pos="5817"/>
        <p:guide orient="horz" pos="6270"/>
        <p:guide orient="horz" pos="5273"/>
        <p:guide orient="horz" pos="6928"/>
        <p:guide pos="12444"/>
        <p:guide pos="14462"/>
        <p:guide pos="11673"/>
        <p:guide pos="7613"/>
        <p:guide pos="4234"/>
        <p:guide pos="6071"/>
        <p:guide pos="14923"/>
        <p:guide pos="3276"/>
        <p:guide pos="4710"/>
        <p:guide orient="horz" pos="7396"/>
        <p:guide orient="horz" pos="3246"/>
        <p:guide orient="horz" pos="1064"/>
        <p:guide orient="horz" pos="2973"/>
        <p:guide orient="horz" pos="5295"/>
        <p:guide orient="horz" pos="7654"/>
        <p:guide orient="horz" pos="7813"/>
        <p:guide orient="horz" pos="7155"/>
        <p:guide orient="horz" pos="3821"/>
        <p:guide orient="horz" pos="8337"/>
        <p:guide orient="horz" pos="1950"/>
        <p:guide pos="10107"/>
        <p:guide pos="9382"/>
        <p:guide pos="14257"/>
        <p:guide pos="9926"/>
        <p:guide pos="14145"/>
        <p:guide pos="8203"/>
        <p:guide pos="3281"/>
        <p:guide pos="6411"/>
        <p:guide pos="6479"/>
        <p:guide pos="7545"/>
        <p:guide orient="horz" pos="8038"/>
        <p:guide orient="horz" pos="5438"/>
        <p:guide orient="horz" pos="7710"/>
        <p:guide orient="horz" pos="7869"/>
        <p:guide orient="horz" pos="7464"/>
        <p:guide orient="horz" pos="1748"/>
        <p:guide orient="horz" pos="1964"/>
        <p:guide pos="9131"/>
        <p:guide pos="14528"/>
        <p:guide pos="10217"/>
        <p:guide pos="10925"/>
        <p:guide pos="9705"/>
        <p:guide pos="3258"/>
        <p:guide pos="3856"/>
        <p:guide orient="horz" pos="760"/>
        <p:guide orient="horz" pos="1954"/>
        <p:guide orient="horz" pos="1067"/>
        <p:guide orient="horz" pos="3611"/>
        <p:guide pos="14951"/>
        <p:guide pos="9207"/>
        <p:guide pos="3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6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ableStyles" Target="tableStyles.xml"/><Relationship Id="rId21" Type="http://schemas.openxmlformats.org/officeDocument/2006/relationships/slide" Target="slides/slide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05B1E-3916-A541-973F-447C5D22606F}" type="datetime1">
              <a:rPr lang="en-US" smtClean="0"/>
              <a:t>4/19/2016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Wargaming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B7FDB-EA02-9B44-B386-75DE52440C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190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9D14B-C6CB-594B-B576-AC4B8E3F6DF0}" type="datetime1">
              <a:rPr lang="en-US" smtClean="0"/>
              <a:t>4/19/2016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Wargaming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CEC5D-909A-D448-AEB2-C4019E5420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521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7140" y="3552536"/>
            <a:ext cx="10424969" cy="8610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600" b="1" cap="all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Presentation’s name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542400" y="3647208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01.01.2014</a:t>
            </a:r>
            <a:endParaRPr lang="fr-FR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29731" y="10003784"/>
            <a:ext cx="9664104" cy="5047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Your </a:t>
            </a:r>
            <a:r>
              <a:rPr lang="fr-FR" dirty="0" err="1" smtClean="0"/>
              <a:t>department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48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05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487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84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30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80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688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61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554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874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624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741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44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29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09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715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51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35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4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8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38" y="969241"/>
            <a:ext cx="16730662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cap="small" baseline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 smtClean="0"/>
              <a:t>Your Title</a:t>
            </a:r>
            <a:endParaRPr lang="fr-FR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38" y="1929824"/>
            <a:ext cx="16730662" cy="39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1219261" indent="0">
              <a:buNone/>
              <a:defRPr/>
            </a:lvl2pPr>
            <a:lvl3pPr marL="2438522" indent="0">
              <a:buNone/>
              <a:defRPr/>
            </a:lvl3pPr>
            <a:lvl4pPr marL="3657783" indent="0">
              <a:buNone/>
              <a:defRPr/>
            </a:lvl4pPr>
            <a:lvl5pPr marL="4877044" indent="0">
              <a:buNone/>
              <a:defRPr/>
            </a:lvl5pPr>
          </a:lstStyle>
          <a:p>
            <a:pPr lvl="0"/>
            <a:r>
              <a:rPr lang="fr-FR" dirty="0" smtClean="0"/>
              <a:t>Description – Introduction – Informations about the page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14938" y="3105150"/>
            <a:ext cx="1250634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Titles</a:t>
            </a:r>
            <a:endParaRPr lang="fr-FR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5265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 typeface="Lucida Grande"/>
              <a:buNone/>
              <a:defRPr sz="2000"/>
            </a:lvl1pPr>
            <a:lvl2pPr marL="720000" indent="183600">
              <a:spcBef>
                <a:spcPts val="1000"/>
              </a:spcBef>
              <a:buFont typeface="Lucida Grande"/>
              <a:buChar char="⤑"/>
              <a:defRPr sz="2000"/>
            </a:lvl2pPr>
            <a:lvl3pPr marL="3048152" indent="-609630">
              <a:spcBef>
                <a:spcPts val="1000"/>
              </a:spcBef>
              <a:buFont typeface="Lucida Grande"/>
              <a:buChar char="⤑"/>
              <a:defRPr sz="2000"/>
            </a:lvl3pPr>
            <a:lvl4pPr marL="4267413" indent="-609630">
              <a:spcBef>
                <a:spcPts val="1000"/>
              </a:spcBef>
              <a:buFont typeface="Lucida Grande"/>
              <a:buChar char="⤑"/>
              <a:defRPr sz="2000"/>
            </a:lvl4pPr>
            <a:lvl5pPr marL="5486674" indent="-609630">
              <a:spcBef>
                <a:spcPts val="1000"/>
              </a:spcBef>
              <a:buFont typeface="Lucida Grande"/>
              <a:buChar char="⤑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86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8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664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42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050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33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0699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 smtClean="0"/>
              <a:t>SubSection</a:t>
            </a:r>
            <a:r>
              <a:rPr lang="en-US" dirty="0" smtClean="0"/>
              <a:t>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71450" y="8589963"/>
            <a:ext cx="9520238" cy="379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22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22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2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84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055" y="7120948"/>
            <a:ext cx="12295331" cy="7498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5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5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5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Section name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1055" y="7832005"/>
            <a:ext cx="12261272" cy="536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2pPr>
            <a:lvl3pPr marL="9144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3pPr>
            <a:lvl4pPr marL="13716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4pPr>
            <a:lvl5pPr marL="1828800" indent="0" algn="r">
              <a:buNone/>
              <a:defRPr sz="2200" cap="sm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Description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250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g"/><Relationship Id="rId4" Type="http://schemas.openxmlformats.org/officeDocument/2006/relationships/image" Target="../media/image7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G_PPT_Cover_ali_0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261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WG_PPT_Content_del_WG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8070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4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571155" y="13038664"/>
            <a:ext cx="1816020" cy="61556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fld id="{928839F3-C89C-9F4E-B698-5B2EA96EBB70}" type="slidenum">
              <a:rPr lang="en-US" sz="2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pPr algn="ctr"/>
              <a:t>‹#›</a:t>
            </a:fld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0" y="0"/>
            <a:ext cx="127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G_PPT_BackCover_ali_001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9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261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0" y="1803400"/>
            <a:ext cx="10782300" cy="0"/>
          </a:xfrm>
          <a:prstGeom prst="line">
            <a:avLst/>
          </a:prstGeom>
          <a:ln w="12700" cmpd="sng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1961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r" defTabSz="121926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800" y="6515100"/>
            <a:ext cx="2235200" cy="22352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692346" y="6637865"/>
            <a:ext cx="2963119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Wargaming</a:t>
            </a:r>
          </a:p>
        </p:txBody>
      </p:sp>
    </p:spTree>
    <p:extLst>
      <p:ext uri="{BB962C8B-B14F-4D97-AF65-F5344CB8AC3E}">
        <p14:creationId xmlns:p14="http://schemas.microsoft.com/office/powerpoint/2010/main" val="350662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465729" y="6637865"/>
            <a:ext cx="418973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tanks</a:t>
            </a:r>
          </a:p>
        </p:txBody>
      </p:sp>
    </p:spTree>
    <p:extLst>
      <p:ext uri="{BB962C8B-B14F-4D97-AF65-F5344CB8AC3E}">
        <p14:creationId xmlns:p14="http://schemas.microsoft.com/office/powerpoint/2010/main" val="11829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666435" y="6637865"/>
            <a:ext cx="6989030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tanks - Xbox 360</a:t>
            </a:r>
          </a:p>
        </p:txBody>
      </p:sp>
    </p:spTree>
    <p:extLst>
      <p:ext uri="{BB962C8B-B14F-4D97-AF65-F5344CB8AC3E}">
        <p14:creationId xmlns:p14="http://schemas.microsoft.com/office/powerpoint/2010/main" val="112230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606897" y="6637865"/>
            <a:ext cx="6048568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tanks - Blitz</a:t>
            </a:r>
          </a:p>
        </p:txBody>
      </p:sp>
    </p:spTree>
    <p:extLst>
      <p:ext uri="{BB962C8B-B14F-4D97-AF65-F5344CB8AC3E}">
        <p14:creationId xmlns:p14="http://schemas.microsoft.com/office/powerpoint/2010/main" val="197652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768964" y="6637865"/>
            <a:ext cx="6886501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tanks - General</a:t>
            </a:r>
          </a:p>
        </p:txBody>
      </p:sp>
    </p:spTree>
    <p:extLst>
      <p:ext uri="{BB962C8B-B14F-4D97-AF65-F5344CB8AC3E}">
        <p14:creationId xmlns:p14="http://schemas.microsoft.com/office/powerpoint/2010/main" val="209944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800" y="6515100"/>
            <a:ext cx="2235200" cy="22352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22099" y="6637865"/>
            <a:ext cx="553336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warplanes</a:t>
            </a:r>
          </a:p>
        </p:txBody>
      </p:sp>
    </p:spTree>
    <p:extLst>
      <p:ext uri="{BB962C8B-B14F-4D97-AF65-F5344CB8AC3E}">
        <p14:creationId xmlns:p14="http://schemas.microsoft.com/office/powerpoint/2010/main" val="51182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G_PPT_Interlayer_del_Tanks0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800" y="6515100"/>
            <a:ext cx="2235200" cy="22352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583389" y="6637865"/>
            <a:ext cx="507207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4200" cap="all" dirty="0" smtClean="0">
                <a:solidFill>
                  <a:schemeClr val="bg1"/>
                </a:solidFill>
                <a:latin typeface="Trebuchet MS"/>
                <a:cs typeface="Trebuchet MS"/>
              </a:rPr>
              <a:t>World of warships</a:t>
            </a:r>
          </a:p>
        </p:txBody>
      </p:sp>
    </p:spTree>
    <p:extLst>
      <p:ext uri="{BB962C8B-B14F-4D97-AF65-F5344CB8AC3E}">
        <p14:creationId xmlns:p14="http://schemas.microsoft.com/office/powerpoint/2010/main" val="27342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61197" y="5022108"/>
            <a:ext cx="10424969" cy="2211450"/>
          </a:xfrm>
        </p:spPr>
        <p:txBody>
          <a:bodyPr/>
          <a:lstStyle/>
          <a:p>
            <a:r>
              <a:rPr lang="ru-RU" dirty="0" smtClean="0"/>
              <a:t>Не ждите, пока про вас напишут </a:t>
            </a:r>
            <a:r>
              <a:rPr lang="ru-RU" dirty="0" err="1" smtClean="0"/>
              <a:t>Сми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Создайте </a:t>
            </a:r>
            <a:r>
              <a:rPr lang="ru-RU" dirty="0" err="1" smtClean="0"/>
              <a:t>сми</a:t>
            </a:r>
            <a:r>
              <a:rPr lang="ru-RU" dirty="0" smtClean="0"/>
              <a:t> сами!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6542400" y="3647208"/>
            <a:ext cx="2204450" cy="584775"/>
          </a:xfrm>
        </p:spPr>
        <p:txBody>
          <a:bodyPr/>
          <a:lstStyle/>
          <a:p>
            <a:r>
              <a:rPr lang="fr-FR" dirty="0" smtClean="0"/>
              <a:t>20.04.2016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Iforum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5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создали СМИ!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Не просто СМИ, а целый медиа-холдинг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4447066"/>
            <a:ext cx="18519775" cy="2487973"/>
          </a:xfrm>
        </p:spPr>
        <p:txBody>
          <a:bodyPr/>
          <a:lstStyle/>
          <a:p>
            <a:r>
              <a:rPr lang="ru-RU" dirty="0"/>
              <a:t>Wargaming.FM — интернет-радио со стильной музыкой и информационно-развлекательными программами. Wargaming.FM — это радио, созданное для ценителей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Tanks</a:t>
            </a:r>
            <a:r>
              <a:rPr lang="ru-RU" dirty="0"/>
              <a:t>,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Warships</a:t>
            </a:r>
            <a:r>
              <a:rPr lang="ru-RU" dirty="0"/>
              <a:t> и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Warplanes</a:t>
            </a:r>
            <a:r>
              <a:rPr lang="ru-RU" dirty="0"/>
              <a:t>. В эфире звучат новости, шутки и ответы разработчиков, разыгрываются премиум аккаунт и техника, игровое золото.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6556362" cy="565630"/>
          </a:xfrm>
        </p:spPr>
        <p:txBody>
          <a:bodyPr/>
          <a:lstStyle/>
          <a:p>
            <a:r>
              <a:rPr lang="ru-RU" dirty="0" smtClean="0"/>
              <a:t>Медиа-холдинг </a:t>
            </a:r>
            <a:r>
              <a:rPr lang="en-US" dirty="0" err="1" smtClean="0"/>
              <a:t>Wargaming</a:t>
            </a:r>
            <a:r>
              <a:rPr lang="en-US" dirty="0" smtClean="0"/>
              <a:t> – </a:t>
            </a:r>
            <a:r>
              <a:rPr lang="en-US" dirty="0" err="1" smtClean="0"/>
              <a:t>Wargaming</a:t>
            </a:r>
            <a:r>
              <a:rPr lang="en-US" dirty="0" smtClean="0"/>
              <a:t> FM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://wargaming.fm/wp-content/themes/wargaming_radio/static/img/logo-wgf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927" y="10935478"/>
            <a:ext cx="1842308" cy="18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37" y="5770113"/>
            <a:ext cx="8105580" cy="7082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2738" y="7711325"/>
            <a:ext cx="5798283" cy="5066461"/>
          </a:xfrm>
          <a:prstGeom prst="rect">
            <a:avLst/>
          </a:prstGeom>
        </p:spPr>
      </p:pic>
      <p:cxnSp>
        <p:nvCxnSpPr>
          <p:cNvPr id="38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tx2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tx2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0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Зачем вот это вот все!?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39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ЗАЧЕМ ВОТ ЭТО ВОТ ВСЕ?!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И при чем тут «Реклама и продвижение»?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4749072" cy="565630"/>
          </a:xfrm>
        </p:spPr>
        <p:txBody>
          <a:bodyPr/>
          <a:lstStyle/>
          <a:p>
            <a:r>
              <a:rPr lang="ru-RU" dirty="0" smtClean="0"/>
              <a:t>Еще немного </a:t>
            </a:r>
            <a:r>
              <a:rPr lang="ru-RU" dirty="0" smtClean="0"/>
              <a:t>вводных</a:t>
            </a:r>
            <a:r>
              <a:rPr lang="en-US" dirty="0" smtClean="0"/>
              <a:t> </a:t>
            </a:r>
            <a:r>
              <a:rPr lang="ru-RU" dirty="0" smtClean="0"/>
              <a:t>по </a:t>
            </a:r>
            <a:r>
              <a:rPr lang="en-US" dirty="0" err="1" smtClean="0"/>
              <a:t>WoT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6372158"/>
          </a:xfrm>
        </p:spPr>
        <p:txBody>
          <a:bodyPr/>
          <a:lstStyle/>
          <a:p>
            <a:r>
              <a:rPr lang="ru-RU" dirty="0" smtClean="0"/>
              <a:t>6 лет – солидный возраст для ММО-проекта;</a:t>
            </a:r>
          </a:p>
          <a:p>
            <a:r>
              <a:rPr lang="ru-RU" dirty="0" smtClean="0"/>
              <a:t>110 000 000 игроков – гигантская аудитория;</a:t>
            </a:r>
          </a:p>
          <a:p>
            <a:r>
              <a:rPr lang="ru-RU" dirty="0" smtClean="0"/>
              <a:t>Даже самый верный и лояльный пользователь не может проводить в игре 24 часа, 7 дней в неделю</a:t>
            </a:r>
          </a:p>
          <a:p>
            <a:r>
              <a:rPr lang="ru-RU" dirty="0" smtClean="0"/>
              <a:t>Наши игроки – очень разные;</a:t>
            </a:r>
          </a:p>
          <a:p>
            <a:r>
              <a:rPr lang="ru-RU" dirty="0" smtClean="0"/>
              <a:t>Возврат и удержание – две основные задачи, которые нужно постоянно решать;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55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7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ЗАЧЕМ ВОТ ЭТО ВОТ ВСЕ?!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И при чем тут «Реклама и продвижение»?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7057075" cy="565630"/>
          </a:xfrm>
        </p:spPr>
        <p:txBody>
          <a:bodyPr/>
          <a:lstStyle/>
          <a:p>
            <a:r>
              <a:rPr lang="ru-RU" dirty="0" smtClean="0"/>
              <a:t>ЧТО ДЕЛАЕТ УСПЕШНЫМ И ИГРУ, И  МЕДИА?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431558">
            <a:off x="11717570" y="5668636"/>
            <a:ext cx="13153104" cy="310854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ИНТЕРЕС</a:t>
            </a:r>
            <a:endParaRPr lang="ru-RU" sz="196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cxnSp>
        <p:nvCxnSpPr>
          <p:cNvPr id="55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tx2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7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38" y="4079404"/>
            <a:ext cx="8670472" cy="98489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ru-RU" sz="2400" b="1" dirty="0"/>
              <a:t>Как мы определяем, успешен ли медиа ресурс?</a:t>
            </a:r>
          </a:p>
          <a:p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4938" y="7667308"/>
            <a:ext cx="13079185" cy="3293221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ru-RU" sz="2400" b="1" dirty="0"/>
              <a:t>Как мы определяем, успешна ли видеоигра</a:t>
            </a:r>
            <a:r>
              <a:rPr lang="ru-RU" sz="2400" b="1" dirty="0" smtClean="0"/>
              <a:t>?</a:t>
            </a:r>
            <a:br>
              <a:rPr lang="ru-RU" sz="2400" b="1" dirty="0" smtClean="0"/>
            </a:br>
            <a:endParaRPr lang="ru-RU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Прибыльность или удовлетворенность владельца;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Охват, постоянная аудитория, динамика;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Оценка аудитории;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Стабильность и перспектива;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Развитие, </a:t>
            </a:r>
            <a:r>
              <a:rPr lang="ru-RU" sz="2000" dirty="0" err="1"/>
              <a:t>проактивность</a:t>
            </a:r>
            <a:r>
              <a:rPr lang="ru-RU" sz="2000" dirty="0"/>
              <a:t>, реактивность, т.п. и т.д.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4938" y="4687269"/>
            <a:ext cx="8213272" cy="554010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Прибыльность или удовлетворенность </a:t>
            </a:r>
            <a:r>
              <a:rPr lang="ru-RU" sz="2000" dirty="0" smtClean="0"/>
              <a:t>владель</a:t>
            </a:r>
            <a:r>
              <a:rPr lang="ru-RU" sz="2000" dirty="0"/>
              <a:t>ц</a:t>
            </a:r>
            <a:r>
              <a:rPr lang="ru-RU" sz="2000" dirty="0" smtClean="0"/>
              <a:t>а;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14938" y="5221878"/>
            <a:ext cx="8213272" cy="554010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Охват, постоянная аудитория, динамика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14938" y="5728087"/>
            <a:ext cx="8213272" cy="554010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Оценки аудитории;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4938" y="6280996"/>
            <a:ext cx="8213272" cy="554010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Стабильность и перспектива;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4938" y="6789845"/>
            <a:ext cx="8213272" cy="554010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Развитие, </a:t>
            </a:r>
            <a:r>
              <a:rPr lang="ru-RU" sz="2000" dirty="0" err="1"/>
              <a:t>проактивность</a:t>
            </a:r>
            <a:r>
              <a:rPr lang="ru-RU" sz="2000" dirty="0"/>
              <a:t>, реактивность, т.п. и т.д.</a:t>
            </a:r>
          </a:p>
        </p:txBody>
      </p:sp>
    </p:spTree>
    <p:extLst>
      <p:ext uri="{BB962C8B-B14F-4D97-AF65-F5344CB8AC3E}">
        <p14:creationId xmlns:p14="http://schemas.microsoft.com/office/powerpoint/2010/main" val="30198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7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ЗАЧЕМ ВОТ ЭТО ВОТ ВСЕ?!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И при чем тут «Реклама и продвижение»?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12326146" cy="565630"/>
          </a:xfrm>
        </p:spPr>
        <p:txBody>
          <a:bodyPr/>
          <a:lstStyle/>
          <a:p>
            <a:r>
              <a:rPr lang="ru-RU" dirty="0" smtClean="0"/>
              <a:t>ЕСЛИ ЕСТЬ ИНТЕРЕСНЫЙ УСПЕШНЫЙ ПРОДУКТ – ЗАЧЕМ СОЗДАВАТЬ СВОИ МЕДИА?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6372158"/>
          </a:xfrm>
        </p:spPr>
        <p:txBody>
          <a:bodyPr/>
          <a:lstStyle/>
          <a:p>
            <a:endParaRPr lang="ru-RU" b="1" dirty="0" smtClean="0"/>
          </a:p>
          <a:p>
            <a:endParaRPr lang="ru-RU" sz="2800" b="1" dirty="0" smtClean="0"/>
          </a:p>
          <a:p>
            <a:r>
              <a:rPr lang="ru-RU" sz="2800" dirty="0" smtClean="0"/>
              <a:t>Интерес – мощнейший </a:t>
            </a:r>
            <a:r>
              <a:rPr lang="ru-RU" sz="2800" dirty="0" err="1" smtClean="0"/>
              <a:t>мотиватор</a:t>
            </a:r>
            <a:r>
              <a:rPr lang="ru-RU" sz="2800" dirty="0" smtClean="0"/>
              <a:t>. Поддержание увлечения помогает удерживать аудиторию возле проекта, вовлекать или возвращать ее в проект;</a:t>
            </a:r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С помощью медиа-ресурса легко изучить реакцию аудитории на изменения или подготовить ее к ним. Также можно управлять интересом к продукту</a:t>
            </a:r>
            <a:r>
              <a:rPr lang="en-US" sz="2800" dirty="0" smtClean="0"/>
              <a:t> </a:t>
            </a:r>
            <a:r>
              <a:rPr lang="ru-RU" sz="2800" dirty="0" smtClean="0"/>
              <a:t>и даже перенаправлять аудиторию на новые проекты.</a:t>
            </a:r>
            <a:endParaRPr lang="ru-RU" sz="2800" dirty="0"/>
          </a:p>
        </p:txBody>
      </p:sp>
      <p:sp>
        <p:nvSpPr>
          <p:cNvPr id="31" name="Text Placeholder 3"/>
          <p:cNvSpPr txBox="1">
            <a:spLocks/>
          </p:cNvSpPr>
          <p:nvPr/>
        </p:nvSpPr>
        <p:spPr>
          <a:xfrm>
            <a:off x="5214938" y="4075532"/>
            <a:ext cx="4883403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1219261" rtl="0" eaLnBrk="1" latinLnBrk="0" hangingPunct="1">
              <a:spcBef>
                <a:spcPct val="20000"/>
              </a:spcBef>
              <a:buFont typeface="Arial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1219261" rtl="0" eaLnBrk="1" latinLnBrk="0" hangingPunct="1">
              <a:spcBef>
                <a:spcPct val="20000"/>
              </a:spcBef>
              <a:buFont typeface="Arial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1219261" rtl="0" eaLnBrk="1" latinLnBrk="0" hangingPunct="1">
              <a:spcBef>
                <a:spcPct val="20000"/>
              </a:spcBef>
              <a:buFont typeface="Arial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Привлечение через увлечение</a:t>
            </a:r>
            <a:endParaRPr lang="en-US" dirty="0"/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5214938" y="6023867"/>
            <a:ext cx="3865497" cy="565630"/>
          </a:xfrm>
          <a:prstGeom prst="rect">
            <a:avLst/>
          </a:prstGeom>
          <a:solidFill>
            <a:schemeClr val="tx2"/>
          </a:solidFill>
        </p:spPr>
        <p:txBody>
          <a:bodyPr wrap="none" lIns="244800" tIns="97200" rIns="244800" bIns="97200">
            <a:sp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1219261" rtl="0" eaLnBrk="1" latinLnBrk="0" hangingPunct="1">
              <a:spcBef>
                <a:spcPct val="20000"/>
              </a:spcBef>
              <a:buFont typeface="Arial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1219261" rtl="0" eaLnBrk="1" latinLnBrk="0" hangingPunct="1">
              <a:spcBef>
                <a:spcPct val="20000"/>
              </a:spcBef>
              <a:buFont typeface="Arial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1219261" rtl="0" eaLnBrk="1" latinLnBrk="0" hangingPunct="1">
              <a:spcBef>
                <a:spcPct val="20000"/>
              </a:spcBef>
              <a:buFont typeface="Arial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Управление и изучение</a:t>
            </a:r>
            <a:endParaRPr lang="en-US" dirty="0"/>
          </a:p>
        </p:txBody>
      </p:sp>
      <p:cxnSp>
        <p:nvCxnSpPr>
          <p:cNvPr id="33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5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ЗАЧЕМ ВОТ ЭТО ВОТ ВСЕ?!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И при чем тут «Реклама и продвижение»?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10609330" cy="565630"/>
          </a:xfrm>
        </p:spPr>
        <p:txBody>
          <a:bodyPr/>
          <a:lstStyle/>
          <a:p>
            <a:r>
              <a:rPr lang="ru-RU" dirty="0" smtClean="0"/>
              <a:t>МЫ НЕ ДЕЛАЕМ ВИДЕО-ИГРЫ, У НАС ИНЕРНЕТ-МАГАЗИН ХЭНД-МЕЙДА!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6372158"/>
          </a:xfrm>
        </p:spPr>
        <p:txBody>
          <a:bodyPr/>
          <a:lstStyle/>
          <a:p>
            <a:endParaRPr lang="ru-RU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Соберите аудиторию, которая интересуется вашим продуктом – часть ее станет вашими клиентами;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Удерживайте на своей площадке тех, кто перестал быть клиентом – интерес к предмету мотивирует их остаться;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Изучайте спрос и настроения исходя из реакции аудитории на медиа-материалы;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Станьте «хорошей привычкой» для своей аудитории;</a:t>
            </a:r>
          </a:p>
          <a:p>
            <a:endParaRPr lang="ru-RU" sz="2800" dirty="0"/>
          </a:p>
          <a:p>
            <a:r>
              <a:rPr lang="ru-RU" sz="2800" dirty="0" smtClean="0"/>
              <a:t>Это интересно и это действительно работает!</a:t>
            </a:r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cxnSp>
        <p:nvCxnSpPr>
          <p:cNvPr id="18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32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0225" y="1693863"/>
            <a:ext cx="1344453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500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СПаСИБО</a:t>
            </a:r>
            <a:r>
              <a:rPr lang="fr-FR" sz="12500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!</a:t>
            </a:r>
            <a:endParaRPr lang="fr-FR" sz="12500" cap="all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225" y="9102892"/>
            <a:ext cx="1840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Дмитрий</a:t>
            </a:r>
            <a:r>
              <a:rPr lang="uk-UA" sz="3600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uk-UA" sz="3600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Базилевич</a:t>
            </a:r>
            <a:r>
              <a:rPr lang="uk-UA" sz="3600" cap="all" dirty="0">
                <a:solidFill>
                  <a:schemeClr val="tx2"/>
                </a:solidFill>
                <a:latin typeface="Trebuchet MS" panose="020B0603020202020204" pitchFamily="34" charset="0"/>
              </a:rPr>
              <a:t/>
            </a:r>
            <a:br>
              <a:rPr lang="uk-UA" sz="3600" cap="all" dirty="0">
                <a:solidFill>
                  <a:schemeClr val="tx2"/>
                </a:solidFill>
                <a:latin typeface="Trebuchet MS" panose="020B0603020202020204" pitchFamily="34" charset="0"/>
              </a:rPr>
            </a:br>
            <a:r>
              <a:rPr lang="en-US" sz="3600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PR&amp;Marketing</a:t>
            </a:r>
            <a:r>
              <a:rPr lang="en-US" sz="3600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manager </a:t>
            </a:r>
            <a:r>
              <a:rPr lang="en-US" sz="3600" cap="all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wargaming</a:t>
            </a:r>
            <a:r>
              <a:rPr lang="ru-RU" sz="3600" cap="all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В Украине</a:t>
            </a:r>
            <a:endParaRPr lang="fr-FR" sz="3600" cap="all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Кто мы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67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Чем занимается </a:t>
            </a:r>
            <a:r>
              <a:rPr lang="en-US" dirty="0" err="1" smtClean="0"/>
              <a:t>Wargaming</a:t>
            </a:r>
            <a:r>
              <a:rPr lang="ru-RU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We deliver legendary online games. Globally. With passion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3115447"/>
          </a:xfrm>
        </p:spPr>
        <p:txBody>
          <a:bodyPr/>
          <a:lstStyle/>
          <a:p>
            <a:r>
              <a:rPr lang="ru-RU" dirty="0" err="1"/>
              <a:t>Wargaming</a:t>
            </a:r>
            <a:r>
              <a:rPr lang="ru-RU" dirty="0"/>
              <a:t> — легендарный разработчик и издатель онлайн-игр, занимающий одну из лидирующих позиций на рынке </a:t>
            </a:r>
            <a:r>
              <a:rPr lang="ru-RU" dirty="0" err="1"/>
              <a:t>free-to-play</a:t>
            </a:r>
            <a:r>
              <a:rPr lang="ru-RU" dirty="0"/>
              <a:t>. На счету компании — более 15 проектов, некоторые из них стали поистине культовыми</a:t>
            </a:r>
            <a:r>
              <a:rPr lang="ru-RU" dirty="0" smtClean="0"/>
              <a:t>.</a:t>
            </a:r>
            <a:r>
              <a:rPr lang="ru-RU" dirty="0"/>
              <a:t> Особую известность </a:t>
            </a:r>
            <a:r>
              <a:rPr lang="ru-RU" dirty="0" err="1"/>
              <a:t>Wargaming</a:t>
            </a:r>
            <a:r>
              <a:rPr lang="ru-RU" dirty="0"/>
              <a:t> принес уникальный жанр командного военного MMO-</a:t>
            </a:r>
            <a:r>
              <a:rPr lang="ru-RU" dirty="0" err="1"/>
              <a:t>экшена</a:t>
            </a:r>
            <a:r>
              <a:rPr lang="ru-RU" dirty="0"/>
              <a:t>, рожденный в стенах компании. Именно он стал основой для знаменитой трилогии </a:t>
            </a:r>
            <a:r>
              <a:rPr lang="ru-RU" dirty="0" err="1"/>
              <a:t>Wargaming</a:t>
            </a:r>
            <a:r>
              <a:rPr lang="ru-RU" dirty="0"/>
              <a:t>, посвященной военной технике середины ХХ века. Родоначальником флагманской серии стал культовый ММО-проект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Tanks</a:t>
            </a:r>
            <a:r>
              <a:rPr lang="ru-RU" dirty="0"/>
              <a:t>, а позже увидели мир авиационный </a:t>
            </a:r>
            <a:r>
              <a:rPr lang="ru-RU" dirty="0" err="1"/>
              <a:t>экшен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Warplanes</a:t>
            </a:r>
            <a:r>
              <a:rPr lang="ru-RU" dirty="0"/>
              <a:t> и эпичный морской </a:t>
            </a:r>
            <a:r>
              <a:rPr lang="ru-RU" dirty="0" err="1"/>
              <a:t>шутер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Warships</a:t>
            </a:r>
            <a:r>
              <a:rPr lang="ru-RU" dirty="0"/>
              <a:t>. 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02" y="6383335"/>
            <a:ext cx="4924218" cy="4924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947" y="6620335"/>
            <a:ext cx="3600000" cy="36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93" y="6935039"/>
            <a:ext cx="3600000" cy="36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665" y="6916378"/>
            <a:ext cx="3600000" cy="3600000"/>
          </a:xfrm>
          <a:prstGeom prst="rect">
            <a:avLst/>
          </a:prstGeom>
        </p:spPr>
      </p:pic>
      <p:sp>
        <p:nvSpPr>
          <p:cNvPr id="3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1501067" cy="565630"/>
          </a:xfrm>
        </p:spPr>
        <p:txBody>
          <a:bodyPr/>
          <a:lstStyle/>
          <a:p>
            <a:r>
              <a:rPr lang="ru-RU" dirty="0" smtClean="0"/>
              <a:t>Кто мы</a:t>
            </a:r>
            <a:endParaRPr lang="en-US" dirty="0"/>
          </a:p>
        </p:txBody>
      </p:sp>
      <p:cxnSp>
        <p:nvCxnSpPr>
          <p:cNvPr id="34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tx2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tx2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6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Чего добился </a:t>
            </a:r>
            <a:r>
              <a:rPr lang="en-US" dirty="0" err="1" smtClean="0"/>
              <a:t>Wargaming</a:t>
            </a:r>
            <a:r>
              <a:rPr lang="ru-RU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We deliver legendary online games. Globally. With passion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3115447"/>
          </a:xfrm>
        </p:spPr>
        <p:txBody>
          <a:bodyPr/>
          <a:lstStyle/>
          <a:p>
            <a:r>
              <a:rPr lang="ru-RU" dirty="0" smtClean="0"/>
              <a:t>За 18 лет своего существования компания прошла пусть от небольшой группы единомышленников до международной корпорации, насчитывающей около </a:t>
            </a:r>
            <a:r>
              <a:rPr lang="ru-RU" sz="3200" dirty="0" smtClean="0"/>
              <a:t>4 000 сотрудников</a:t>
            </a:r>
            <a:r>
              <a:rPr lang="ru-RU" dirty="0" smtClean="0"/>
              <a:t>, которые работают в </a:t>
            </a:r>
            <a:r>
              <a:rPr lang="ru-RU" sz="2800" dirty="0" smtClean="0"/>
              <a:t>16 офисах </a:t>
            </a:r>
            <a:r>
              <a:rPr lang="ru-RU" dirty="0" smtClean="0"/>
              <a:t>по всему миру. </a:t>
            </a:r>
          </a:p>
          <a:p>
            <a:r>
              <a:rPr lang="ru-RU" dirty="0" smtClean="0"/>
              <a:t>Общая численность зарегистрированных игроков по всем проектам компании – </a:t>
            </a:r>
            <a:r>
              <a:rPr lang="ru-RU" sz="3600" dirty="0" smtClean="0"/>
              <a:t>более 150 000 000</a:t>
            </a:r>
            <a:r>
              <a:rPr lang="ru-RU" dirty="0" smtClean="0"/>
              <a:t> человек.</a:t>
            </a:r>
          </a:p>
          <a:p>
            <a:r>
              <a:rPr lang="ru-RU" dirty="0" smtClean="0"/>
              <a:t>Проекты компании завоевали множество престижных международных наград, а также стали обладателями нескольких рекордов Гиннесса. 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pic>
        <p:nvPicPr>
          <p:cNvPr id="2050" name="Picture 2" descr="http://wargaming.com/media/filer_public_thumbnails/filer_public/34/92/3492de16-dd80-4b6b-880c-449fac5a7809/18.jpg__200x199_q85_autocrop_crop-%200%2C%200%20_up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7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argaming.com/media/filer_public_thumbnails/filer_public/d1/a9/d1a99dc7-c6ba-4c67-855d-2d73b72d35a6/15.jpg__200x199_q85_autocrop_crop-%200%2C%200%20_upsc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30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argaming.com/media/filer_public_thumbnails/filer_public/24/05/2405906b-419b-44f1-a3cf-391140b786f0/20.jpg__200x199_q85_autocrop_crop-%200%2C%200%20_up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124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argaming.com/media/filer_public_thumbnails/filer_public/3e/2a/3e2aac49-f6e3-421b-90b4-c3b2ebe0c92b/28.jpg__200x199_q85_autocrop_crop-%200%2C%200%20_up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417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argaming.com/media/filer_public_thumbnails/filer_public/fb/d5/fbd5cad4-f993-491f-baf9-ae2df47d686d/7.jpg__200x199_q85_autocrop_crop-%200%2C%200%20_upsca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710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argaming.com/media/filer_public_thumbnails/filer_public/aa/bd/aabd28d1-94a1-4348-8c57-4236943e96a2/11.jpg__200x199_q85_autocrop_crop-%200%2C%200%20_upsca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003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argaming.com/media/filer_public_thumbnails/filer_public/da/4d/da4d97ad-23c5-4c01-a1d6-f9098d164fc4/10.jpg__200x199_q85_autocrop_crop-%200%2C%200%20_upsca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298" y="6199306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3012699" cy="565630"/>
          </a:xfrm>
        </p:spPr>
        <p:txBody>
          <a:bodyPr/>
          <a:lstStyle/>
          <a:p>
            <a:r>
              <a:rPr lang="ru-RU" dirty="0" smtClean="0"/>
              <a:t>Чем мы гордимся</a:t>
            </a:r>
            <a:endParaRPr lang="en-US" dirty="0"/>
          </a:p>
        </p:txBody>
      </p:sp>
      <p:cxnSp>
        <p:nvCxnSpPr>
          <p:cNvPr id="31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855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</a:t>
            </a:r>
            <a:r>
              <a:rPr lang="ru-RU" dirty="0" err="1" smtClean="0"/>
              <a:t>создаЛИ</a:t>
            </a:r>
            <a:r>
              <a:rPr lang="ru-RU" dirty="0" smtClean="0"/>
              <a:t> </a:t>
            </a:r>
            <a:r>
              <a:rPr lang="ru-RU" dirty="0" err="1" smtClean="0"/>
              <a:t>сми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9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создали СМИ!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Не просто СМИ, а целый медиа-холдинг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3115447"/>
          </a:xfrm>
        </p:spPr>
        <p:txBody>
          <a:bodyPr/>
          <a:lstStyle/>
          <a:p>
            <a:r>
              <a:rPr lang="ru-RU" dirty="0" err="1" smtClean="0"/>
              <a:t>Медиахолдинг</a:t>
            </a:r>
            <a:r>
              <a:rPr lang="ru-RU" dirty="0" smtClean="0"/>
              <a:t> - </a:t>
            </a:r>
            <a:r>
              <a:rPr lang="ru-RU" dirty="0"/>
              <a:t>к</a:t>
            </a:r>
            <a:r>
              <a:rPr lang="ru-RU" dirty="0" smtClean="0"/>
              <a:t>омпания</a:t>
            </a:r>
            <a:r>
              <a:rPr lang="ru-RU" dirty="0"/>
              <a:t>, владеющая контрольным пакетом акций в других компаниях средств массовой информации с целью управления ими и контроля за их деятельностью. (Толковый словарь Ефремовой. Т. Ф. Ефремова. 2000</a:t>
            </a:r>
            <a:r>
              <a:rPr lang="ru-RU" dirty="0" smtClean="0"/>
              <a:t>.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Как правило, в современный </a:t>
            </a:r>
            <a:r>
              <a:rPr lang="ru-RU" dirty="0" err="1" smtClean="0"/>
              <a:t>медиахолдинг</a:t>
            </a:r>
            <a:r>
              <a:rPr lang="ru-RU" dirty="0" smtClean="0"/>
              <a:t> входят: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О</a:t>
            </a:r>
            <a:r>
              <a:rPr lang="ru-RU" dirty="0" smtClean="0"/>
              <a:t>нлайн-ресурсы (новостные, информационные, развлекательные);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Периодика (печатные или онлайн) – журналы, газеты;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Видео-ресурсы </a:t>
            </a:r>
            <a:r>
              <a:rPr lang="en-US" dirty="0" smtClean="0"/>
              <a:t>(YouTube, TV);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Аудио-ресурсы (радио, подкасты и т.п.)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6792580" cy="565630"/>
          </a:xfrm>
        </p:spPr>
        <p:txBody>
          <a:bodyPr/>
          <a:lstStyle/>
          <a:p>
            <a:r>
              <a:rPr lang="ru-RU" dirty="0" smtClean="0"/>
              <a:t>Что имеют в виду, говоря «медиа-холдинг»?</a:t>
            </a:r>
            <a:endParaRPr lang="en-US" dirty="0"/>
          </a:p>
        </p:txBody>
      </p:sp>
      <p:cxnSp>
        <p:nvCxnSpPr>
          <p:cNvPr id="38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0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создали СМИ!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Не просто СМИ, а целый медиа-холдинг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3819592"/>
            <a:ext cx="18519775" cy="3115447"/>
          </a:xfrm>
        </p:spPr>
        <p:txBody>
          <a:bodyPr/>
          <a:lstStyle/>
          <a:p>
            <a:r>
              <a:rPr lang="ru-RU" dirty="0" smtClean="0"/>
              <a:t>Онлайн-ресурсы (новостные, информационные, развлекательные)</a:t>
            </a:r>
            <a:endParaRPr lang="en-US" dirty="0" smtClean="0"/>
          </a:p>
          <a:p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err="1" smtClean="0"/>
              <a:t>Warspot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ru-RU" dirty="0" smtClean="0"/>
              <a:t>место, где оживает военная история</a:t>
            </a:r>
            <a:r>
              <a:rPr lang="en-US" dirty="0" smtClean="0"/>
              <a:t>.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Global Wiki - </a:t>
            </a:r>
            <a:r>
              <a:rPr lang="ru-RU" dirty="0"/>
              <a:t> глобальная база знаний по играм </a:t>
            </a:r>
            <a:r>
              <a:rPr lang="ru-RU" dirty="0" err="1"/>
              <a:t>Wargaming</a:t>
            </a:r>
            <a:r>
              <a:rPr lang="ru-RU" dirty="0"/>
              <a:t>. Обзоры и расширенные характеристики техники, статьи по тактике, справочные материалы</a:t>
            </a:r>
            <a:r>
              <a:rPr lang="ru-RU" dirty="0" smtClean="0"/>
              <a:t>.</a:t>
            </a: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/>
              <a:t>WARGAG - </a:t>
            </a:r>
            <a:r>
              <a:rPr lang="ru-RU" dirty="0" smtClean="0"/>
              <a:t>Площадка </a:t>
            </a:r>
            <a:r>
              <a:rPr lang="ru-RU" dirty="0"/>
              <a:t>отборного юмора от игроков всех проектов Wargaming.net. 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6863625" cy="565630"/>
          </a:xfrm>
        </p:spPr>
        <p:txBody>
          <a:bodyPr/>
          <a:lstStyle/>
          <a:p>
            <a:r>
              <a:rPr lang="ru-RU" dirty="0" smtClean="0"/>
              <a:t>Медиа-холдинг </a:t>
            </a:r>
            <a:r>
              <a:rPr lang="en-US" dirty="0" err="1" smtClean="0"/>
              <a:t>Wargaming</a:t>
            </a:r>
            <a:r>
              <a:rPr lang="en-US" dirty="0" smtClean="0"/>
              <a:t> – </a:t>
            </a:r>
            <a:r>
              <a:rPr lang="ru-RU" dirty="0" smtClean="0"/>
              <a:t>онлайн ресурсы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88" y="6866416"/>
            <a:ext cx="5015477" cy="4468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919" y="6885940"/>
            <a:ext cx="4993562" cy="4448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221" y="6885940"/>
            <a:ext cx="4993563" cy="4448810"/>
          </a:xfrm>
          <a:prstGeom prst="rect">
            <a:avLst/>
          </a:prstGeom>
        </p:spPr>
      </p:pic>
      <p:cxnSp>
        <p:nvCxnSpPr>
          <p:cNvPr id="37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9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380" y="6620335"/>
            <a:ext cx="3596515" cy="649946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создали СМИ!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Не просто СМИ, а целый медиа-холдинг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4447066"/>
            <a:ext cx="18519775" cy="2487973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Tanks</a:t>
            </a:r>
            <a:r>
              <a:rPr lang="ru-RU" dirty="0"/>
              <a:t> </a:t>
            </a:r>
            <a:r>
              <a:rPr lang="ru-RU" dirty="0" err="1"/>
              <a:t>Magazine</a:t>
            </a:r>
            <a:r>
              <a:rPr lang="ru-RU" dirty="0"/>
              <a:t>» — журнал, который всегда под рукой. Загрузите его в свой смартфон или планшет, и вы сможете выбрать для чтения любое место и время.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5627710" cy="565630"/>
          </a:xfrm>
        </p:spPr>
        <p:txBody>
          <a:bodyPr/>
          <a:lstStyle/>
          <a:p>
            <a:r>
              <a:rPr lang="ru-RU" dirty="0" smtClean="0"/>
              <a:t>Медиа-холдинг </a:t>
            </a:r>
            <a:r>
              <a:rPr lang="en-US" dirty="0" err="1" smtClean="0"/>
              <a:t>Wargaming</a:t>
            </a:r>
            <a:r>
              <a:rPr lang="en-US" dirty="0" smtClean="0"/>
              <a:t> – </a:t>
            </a:r>
            <a:r>
              <a:rPr lang="ru-RU" dirty="0" smtClean="0"/>
              <a:t>журнал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39" y="5085964"/>
            <a:ext cx="6105493" cy="2625362"/>
          </a:xfrm>
          <a:prstGeom prst="rect">
            <a:avLst/>
          </a:prstGeom>
        </p:spPr>
      </p:pic>
      <p:pic>
        <p:nvPicPr>
          <p:cNvPr id="4098" name="Picture 2" descr="http://worldoftanks.ru/dcont/fb/image/tmb/appstore_ru_199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7" y="7795029"/>
            <a:ext cx="18954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orldoftanks.ru/dcont/fb/image/tmb/playstore_ru_169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43" y="7768475"/>
            <a:ext cx="16097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orldoftanks.ru/dcont/fb/image/tmb/amazonstore_ru_173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49" y="7795028"/>
            <a:ext cx="16478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8775" y="5371951"/>
            <a:ext cx="4289426" cy="7619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3608" y="6629637"/>
            <a:ext cx="3570292" cy="6361354"/>
          </a:xfrm>
          <a:prstGeom prst="rect">
            <a:avLst/>
          </a:prstGeom>
        </p:spPr>
      </p:pic>
      <p:cxnSp>
        <p:nvCxnSpPr>
          <p:cNvPr id="37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9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 еще мы создали СМИ!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Не просто СМИ, а целый медиа-холдинг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14938" y="4447066"/>
            <a:ext cx="18519775" cy="2487973"/>
          </a:xfrm>
        </p:spPr>
        <p:txBody>
          <a:bodyPr/>
          <a:lstStyle/>
          <a:p>
            <a:r>
              <a:rPr lang="en-US" dirty="0" smtClean="0"/>
              <a:t>WGTV - </a:t>
            </a:r>
            <a:r>
              <a:rPr lang="ru-RU" dirty="0" smtClean="0"/>
              <a:t>Абсолютно </a:t>
            </a:r>
            <a:r>
              <a:rPr lang="ru-RU" dirty="0"/>
              <a:t>все видео </a:t>
            </a:r>
            <a:r>
              <a:rPr lang="ru-RU" dirty="0" err="1"/>
              <a:t>Wargaming</a:t>
            </a:r>
            <a:r>
              <a:rPr lang="ru-RU" dirty="0"/>
              <a:t> в одном месте! Здесь вы найдете </a:t>
            </a:r>
            <a:r>
              <a:rPr lang="ru-RU" dirty="0" err="1"/>
              <a:t>видеообзоры</a:t>
            </a:r>
            <a:r>
              <a:rPr lang="ru-RU" dirty="0"/>
              <a:t> всех игр </a:t>
            </a:r>
            <a:r>
              <a:rPr lang="ru-RU" dirty="0" err="1"/>
              <a:t>Wargaming</a:t>
            </a:r>
            <a:r>
              <a:rPr lang="ru-RU" dirty="0"/>
              <a:t>, записи </a:t>
            </a:r>
            <a:r>
              <a:rPr lang="ru-RU" dirty="0" err="1"/>
              <a:t>кибертурниров</a:t>
            </a:r>
            <a:r>
              <a:rPr lang="ru-RU" dirty="0"/>
              <a:t>, обучающие и новостные видео и многое другое! Новые видео каждый день!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" y="292609"/>
            <a:ext cx="4624023" cy="92334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err="1" smtClean="0">
                <a:latin typeface="Trebuchet MS"/>
                <a:cs typeface="Trebuchet MS"/>
              </a:rPr>
              <a:t>iForum</a:t>
            </a:r>
            <a:r>
              <a:rPr lang="en-US" sz="2800" dirty="0" smtClean="0">
                <a:latin typeface="Trebuchet MS"/>
                <a:cs typeface="Trebuchet MS"/>
              </a:rPr>
              <a:t> 2016</a:t>
            </a:r>
            <a:endParaRPr lang="en-US" sz="2800" dirty="0">
              <a:latin typeface="Trebuchet MS"/>
              <a:cs typeface="Trebuchet MS"/>
            </a:endParaRPr>
          </a:p>
          <a:p>
            <a:r>
              <a:rPr lang="en-US" sz="1600" dirty="0" smtClean="0">
                <a:solidFill>
                  <a:srgbClr val="CB091D"/>
                </a:solidFill>
                <a:latin typeface="Trebuchet MS"/>
                <a:cs typeface="Trebuchet MS"/>
              </a:rPr>
              <a:t>WARGAMING</a:t>
            </a:r>
            <a:endParaRPr lang="en-US" sz="1600" dirty="0">
              <a:solidFill>
                <a:srgbClr val="CB091D"/>
              </a:solidFill>
              <a:latin typeface="Trebuchet MS"/>
              <a:cs typeface="Trebuchet MS"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14938" y="3105150"/>
            <a:ext cx="5404893" cy="565630"/>
          </a:xfrm>
        </p:spPr>
        <p:txBody>
          <a:bodyPr/>
          <a:lstStyle/>
          <a:p>
            <a:r>
              <a:rPr lang="ru-RU" dirty="0" smtClean="0"/>
              <a:t>Медиа-холдинг </a:t>
            </a:r>
            <a:r>
              <a:rPr lang="en-US" dirty="0" err="1" smtClean="0"/>
              <a:t>Wargaming</a:t>
            </a:r>
            <a:r>
              <a:rPr lang="en-US" dirty="0" smtClean="0"/>
              <a:t> – WGTV</a:t>
            </a:r>
            <a:endParaRPr lang="en-US" dirty="0"/>
          </a:p>
        </p:txBody>
      </p:sp>
      <p:sp>
        <p:nvSpPr>
          <p:cNvPr id="11" name="AutoShape 16" descr="  World of Tanks Magazine (RU) – скриншот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38" y="5582044"/>
            <a:ext cx="7364020" cy="643458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430250" y="5890427"/>
            <a:ext cx="8724900" cy="243144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2800" dirty="0" smtClean="0"/>
              <a:t>&gt;</a:t>
            </a:r>
            <a:r>
              <a:rPr lang="ru-RU" sz="2800" dirty="0" smtClean="0"/>
              <a:t>2 3</a:t>
            </a:r>
            <a:r>
              <a:rPr lang="en-US" sz="2800" dirty="0" smtClean="0"/>
              <a:t>00</a:t>
            </a:r>
            <a:r>
              <a:rPr lang="ru-RU" sz="2800" dirty="0" smtClean="0"/>
              <a:t> </a:t>
            </a:r>
            <a:r>
              <a:rPr lang="en-US" sz="2800" dirty="0" smtClean="0"/>
              <a:t>000</a:t>
            </a:r>
            <a:r>
              <a:rPr lang="ru-RU" sz="2800" dirty="0" smtClean="0"/>
              <a:t> </a:t>
            </a:r>
            <a:r>
              <a:rPr lang="ru-RU" sz="2800" dirty="0"/>
              <a:t>подписчиков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en-US" sz="2800" dirty="0"/>
              <a:t>&gt;</a:t>
            </a:r>
            <a:r>
              <a:rPr lang="ru-RU" sz="2800" dirty="0" smtClean="0"/>
              <a:t>53</a:t>
            </a:r>
            <a:r>
              <a:rPr lang="en-US" sz="2800" dirty="0" smtClean="0"/>
              <a:t>0</a:t>
            </a:r>
            <a:r>
              <a:rPr lang="ru-RU" sz="2800" dirty="0" smtClean="0"/>
              <a:t> </a:t>
            </a:r>
            <a:r>
              <a:rPr lang="en-US" sz="2800" dirty="0" smtClean="0"/>
              <a:t>000</a:t>
            </a:r>
            <a:r>
              <a:rPr lang="ru-RU" sz="2800" dirty="0" smtClean="0"/>
              <a:t> </a:t>
            </a:r>
            <a:r>
              <a:rPr lang="en-US" sz="2800" dirty="0" smtClean="0"/>
              <a:t>000</a:t>
            </a:r>
            <a:r>
              <a:rPr lang="ru-RU" sz="2800" dirty="0" smtClean="0"/>
              <a:t> </a:t>
            </a:r>
            <a:r>
              <a:rPr lang="ru-RU" sz="2800" dirty="0"/>
              <a:t>просмотров </a:t>
            </a:r>
            <a:endParaRPr lang="ru-RU" sz="2800" dirty="0" smtClean="0"/>
          </a:p>
          <a:p>
            <a:endParaRPr lang="ru-RU" sz="1800" b="1" dirty="0"/>
          </a:p>
          <a:p>
            <a:endParaRPr lang="ru-RU" sz="2000" b="1" dirty="0" smtClean="0"/>
          </a:p>
          <a:p>
            <a:endParaRPr lang="ru-RU" sz="2000" b="1" dirty="0"/>
          </a:p>
        </p:txBody>
      </p:sp>
      <p:cxnSp>
        <p:nvCxnSpPr>
          <p:cNvPr id="49" name="Straight Connector 18"/>
          <p:cNvCxnSpPr/>
          <p:nvPr/>
        </p:nvCxnSpPr>
        <p:spPr>
          <a:xfrm>
            <a:off x="4140195" y="2220025"/>
            <a:ext cx="0" cy="59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0" y="1838400"/>
            <a:ext cx="4076695" cy="612476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US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WARGAMING – </a:t>
            </a:r>
            <a:r>
              <a:rPr lang="ru-RU" sz="22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КТО МЫ</a:t>
            </a:r>
            <a:endParaRPr lang="en-US" sz="22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Деятельность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достижения</a:t>
            </a:r>
            <a:endParaRPr lang="en-US" sz="1600" b="1" cap="all" dirty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А еще мы СОЗДАЛИ СМИ!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медиа-холдинг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Онлайн-ресурсы</a:t>
            </a:r>
            <a:endParaRPr lang="en-US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Журнал</a:t>
            </a:r>
          </a:p>
          <a:p>
            <a:pPr algn="r">
              <a:spcBef>
                <a:spcPts val="1500"/>
              </a:spcBef>
            </a:pPr>
            <a:r>
              <a:rPr lang="en-US" sz="1600" b="1" cap="all" dirty="0" smtClean="0">
                <a:solidFill>
                  <a:schemeClr val="tx2"/>
                </a:solidFill>
                <a:latin typeface="Trebuchet MS"/>
                <a:cs typeface="Trebuchet MS"/>
              </a:rPr>
              <a:t>WGTV</a:t>
            </a:r>
            <a:endParaRPr lang="ru-RU" sz="1600" b="1" cap="all" dirty="0" smtClean="0">
              <a:solidFill>
                <a:schemeClr val="tx2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Wargaming</a:t>
            </a:r>
            <a:r>
              <a:rPr lang="en-US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 </a:t>
            </a:r>
            <a:r>
              <a:rPr lang="en-US" sz="1600" b="1" cap="all" dirty="0" err="1" smtClean="0">
                <a:solidFill>
                  <a:schemeClr val="accent3"/>
                </a:solidFill>
                <a:latin typeface="Trebuchet MS"/>
                <a:cs typeface="Trebuchet MS"/>
              </a:rPr>
              <a:t>fm</a:t>
            </a:r>
            <a:endParaRPr lang="fr-FR" sz="1600" b="1" cap="all" dirty="0" smtClean="0">
              <a:solidFill>
                <a:schemeClr val="accent3"/>
              </a:solidFill>
              <a:latin typeface="Trebuchet MS"/>
              <a:cs typeface="Trebuchet MS"/>
            </a:endParaRPr>
          </a:p>
          <a:p>
            <a:pPr algn="r">
              <a:spcBef>
                <a:spcPts val="1500"/>
              </a:spcBef>
            </a:pPr>
            <a:r>
              <a:rPr lang="ru-RU" sz="22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Зачем вот это вот ВСЕ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>
                <a:solidFill>
                  <a:schemeClr val="accent3"/>
                </a:solidFill>
                <a:latin typeface="Trebuchet MS"/>
                <a:cs typeface="Trebuchet MS"/>
              </a:rPr>
              <a:t>Общий </a:t>
            </a: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знаменатель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РЕШАЕМЫЕ ЗАДАЧИ</a:t>
            </a:r>
          </a:p>
          <a:p>
            <a:pPr algn="r">
              <a:spcBef>
                <a:spcPts val="1500"/>
              </a:spcBef>
            </a:pPr>
            <a:r>
              <a:rPr lang="ru-RU" sz="1600" b="1" cap="all" dirty="0" smtClean="0">
                <a:solidFill>
                  <a:schemeClr val="accent3"/>
                </a:solidFill>
                <a:latin typeface="Trebuchet MS"/>
                <a:cs typeface="Trebuchet MS"/>
              </a:rPr>
              <a:t>А нам это зачем?!</a:t>
            </a:r>
            <a:r>
              <a:rPr lang="en-US" sz="2200" cap="all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200" cap="all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1" name="Oval 20"/>
          <p:cNvSpPr/>
          <p:nvPr/>
        </p:nvSpPr>
        <p:spPr>
          <a:xfrm flipH="1">
            <a:off x="4038595" y="2035486"/>
            <a:ext cx="203200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22"/>
          <p:cNvSpPr/>
          <p:nvPr/>
        </p:nvSpPr>
        <p:spPr>
          <a:xfrm flipH="1">
            <a:off x="4038595" y="8063515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23"/>
          <p:cNvSpPr/>
          <p:nvPr/>
        </p:nvSpPr>
        <p:spPr>
          <a:xfrm flipH="1">
            <a:off x="4038595" y="6133020"/>
            <a:ext cx="203200" cy="203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7"/>
          <p:cNvSpPr/>
          <p:nvPr/>
        </p:nvSpPr>
        <p:spPr>
          <a:xfrm flipH="1">
            <a:off x="4038595" y="3447692"/>
            <a:ext cx="203200" cy="203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ontent_WG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Content_WoT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Content_360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Content_Blitz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Content_General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Content_WoWP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Content_WoWS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spcBef>
            <a:spcPts val="1500"/>
          </a:spcBef>
          <a:defRPr sz="2000" dirty="0"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43852" tIns="121926" rIns="243852" bIns="121926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Bye!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">
  <a:themeElements>
    <a:clrScheme name="WG_TEMPLATE">
      <a:dk1>
        <a:srgbClr val="000000"/>
      </a:dk1>
      <a:lt1>
        <a:srgbClr val="FFFFFF"/>
      </a:lt1>
      <a:dk2>
        <a:srgbClr val="CB091D"/>
      </a:dk2>
      <a:lt2>
        <a:srgbClr val="FFFFFF"/>
      </a:lt2>
      <a:accent1>
        <a:srgbClr val="000000"/>
      </a:accent1>
      <a:accent2>
        <a:srgbClr val="BFBFBF"/>
      </a:accent2>
      <a:accent3>
        <a:srgbClr val="7F7F7F"/>
      </a:accent3>
      <a:accent4>
        <a:srgbClr val="3F3F3F"/>
      </a:accent4>
      <a:accent5>
        <a:srgbClr val="CB091D"/>
      </a:accent5>
      <a:accent6>
        <a:srgbClr val="750510"/>
      </a:accent6>
      <a:hlink>
        <a:srgbClr val="CB091D"/>
      </a:hlink>
      <a:folHlink>
        <a:srgbClr val="75051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r">
          <a:defRPr sz="5300" b="1" cap="small" dirty="0">
            <a:solidFill>
              <a:srgbClr val="CB091D"/>
            </a:solidFill>
            <a:latin typeface="Trebuchet MS"/>
            <a:cs typeface="Trebuchet M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Interlayer_W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terlayer_W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Interlayer_3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nterlayer_Blitz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nterlayer_Gene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nterlayer_WoW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Interlayer_W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G_TEMPLATE_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1263</Words>
  <Application>Microsoft Office PowerPoint</Application>
  <PresentationFormat>Произвольный</PresentationFormat>
  <Paragraphs>289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16</vt:i4>
      </vt:variant>
    </vt:vector>
  </HeadingPairs>
  <TitlesOfParts>
    <vt:vector size="38" baseType="lpstr">
      <vt:lpstr>Arial</vt:lpstr>
      <vt:lpstr>Calibri</vt:lpstr>
      <vt:lpstr>Lucida Grande</vt:lpstr>
      <vt:lpstr>Trebuchet MS</vt:lpstr>
      <vt:lpstr>Wingdings</vt:lpstr>
      <vt:lpstr>Cover</vt:lpstr>
      <vt:lpstr>Intro</vt:lpstr>
      <vt:lpstr>Interlayer_WG</vt:lpstr>
      <vt:lpstr>Interlayer_WoT</vt:lpstr>
      <vt:lpstr>Interlayer_360</vt:lpstr>
      <vt:lpstr>Interlayer_Blitz</vt:lpstr>
      <vt:lpstr>Interlayer_General</vt:lpstr>
      <vt:lpstr>Interlayer_WoWP</vt:lpstr>
      <vt:lpstr>Interlayer_WoWS</vt:lpstr>
      <vt:lpstr>Content_WG</vt:lpstr>
      <vt:lpstr>Content_WoT</vt:lpstr>
      <vt:lpstr>Content_360</vt:lpstr>
      <vt:lpstr>Content_Blitz</vt:lpstr>
      <vt:lpstr>Content_General</vt:lpstr>
      <vt:lpstr>Content_WoWP</vt:lpstr>
      <vt:lpstr>Content_WoWS</vt:lpstr>
      <vt:lpstr>Bye!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2016-04-18T13:52:29Z</dcterms:created>
  <dcterms:modified xsi:type="dcterms:W3CDTF">2016-04-19T09:41:51Z</dcterms:modified>
</cp:coreProperties>
</file>