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–Иван Арсентьев</a:t>
            </a:r>
          </a:p>
        </p:txBody>
      </p:sp>
      <p:sp>
        <p:nvSpPr>
          <p:cNvPr id="102" name="Shape 102"/>
          <p:cNvSpPr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cap="all" sz="1700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4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 rot="5400000">
            <a:off x="6833171" y="8687498"/>
            <a:ext cx="14225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" name="Shape 137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0" tIns="0" rIns="0" bIns="0" anchor="ctr"/>
          <a:lstStyle>
            <a:lvl1pPr algn="r"/>
          </a:lstStyle>
          <a:p>
            <a:pPr/>
            <a:r>
              <a:t>Текст заголовка</a:t>
            </a:r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xfrm>
            <a:off x="7802879" y="9040141"/>
            <a:ext cx="3034454" cy="520701"/>
          </a:xfrm>
          <a:prstGeom prst="rect">
            <a:avLst/>
          </a:prstGeom>
        </p:spPr>
        <p:txBody>
          <a:bodyPr lIns="72248" tIns="72248" rIns="72248" bIns="72248"/>
          <a:lstStyle>
            <a:lvl1pPr algn="ctr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7" name="Shape 147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8" name="Shape 148"/>
          <p:cNvSpPr/>
          <p:nvPr>
            <p:ph type="pic" idx="13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9" name="Shape 149"/>
          <p:cNvSpPr/>
          <p:nvPr>
            <p:ph type="pic" sz="quarter" idx="14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Shape 150"/>
          <p:cNvSpPr/>
          <p:nvPr>
            <p:ph type="pic" sz="quarter" idx="15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" name="Shape 1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9" name="Shape 169"/>
          <p:cNvSpPr/>
          <p:nvPr>
            <p:ph type="pic" idx="13"/>
          </p:nvPr>
        </p:nvSpPr>
        <p:spPr>
          <a:xfrm>
            <a:off x="0" y="0"/>
            <a:ext cx="13004800" cy="758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0" name="Shape 170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/>
          </a:lstStyle>
          <a:p>
            <a:pPr/>
            <a:r>
              <a:t>Текст заголовка</a:t>
            </a:r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2" name="Shape 172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Текст заголовка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Текст заголовка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Shape 70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Shape 71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2" name="Shape 72"/>
          <p:cNvSpPr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510743" y="9194800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Shape 90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33.jpeg"/><Relationship Id="rId14" Type="http://schemas.openxmlformats.org/officeDocument/2006/relationships/image" Target="../media/image4.tif"/><Relationship Id="rId15" Type="http://schemas.openxmlformats.org/officeDocument/2006/relationships/image" Target="../media/image5.tif"/><Relationship Id="rId16" Type="http://schemas.openxmlformats.org/officeDocument/2006/relationships/image" Target="../media/image6.tif"/><Relationship Id="rId17" Type="http://schemas.openxmlformats.org/officeDocument/2006/relationships/image" Target="../media/image7.tif"/><Relationship Id="rId18" Type="http://schemas.openxmlformats.org/officeDocument/2006/relationships/image" Target="../media/image34.jpeg"/><Relationship Id="rId19" Type="http://schemas.openxmlformats.org/officeDocument/2006/relationships/image" Target="../media/image8.tif"/><Relationship Id="rId20" Type="http://schemas.openxmlformats.org/officeDocument/2006/relationships/image" Target="../media/image15.png"/><Relationship Id="rId21" Type="http://schemas.openxmlformats.org/officeDocument/2006/relationships/image" Target="../media/image9.tif"/><Relationship Id="rId22" Type="http://schemas.openxmlformats.org/officeDocument/2006/relationships/image" Target="../media/image10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4.tif"/><Relationship Id="rId6" Type="http://schemas.openxmlformats.org/officeDocument/2006/relationships/image" Target="../media/image15.tif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Relationship Id="rId4" Type="http://schemas.openxmlformats.org/officeDocument/2006/relationships/image" Target="../media/image2.tif"/><Relationship Id="rId5" Type="http://schemas.openxmlformats.org/officeDocument/2006/relationships/image" Target="../media/image20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hyperlink" Target="http://bannerka.ua" TargetMode="External"/><Relationship Id="rId4" Type="http://schemas.openxmlformats.org/officeDocument/2006/relationships/hyperlink" Target="http://infostore.org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hyperlink" Target="http://www.etoday.ru/2016/01/ul-tratonkiy-fotoapparat-iz-bu.php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hyperlink" Target="http://mashable.com/2014/05/21/panoramic-video-cam-oculus-rift/#K3Z90TjveOqf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8937" r="0" b="189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3486"/>
            </a:pPr>
            <a:r>
              <a:t>«Антихрупкость»</a:t>
            </a:r>
          </a:p>
          <a:p>
            <a:pPr defTabSz="484886">
              <a:defRPr sz="3486"/>
            </a:pPr>
            <a:r>
              <a:t>и будущее к которому мы не готовы</a:t>
            </a:r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7886700" y="8204200"/>
            <a:ext cx="4953001" cy="965328"/>
          </a:xfrm>
          <a:prstGeom prst="rect">
            <a:avLst/>
          </a:prstGeom>
        </p:spPr>
        <p:txBody>
          <a:bodyPr/>
          <a:lstStyle/>
          <a:p>
            <a:pPr/>
            <a:r>
              <a:t>Алексей Мась</a:t>
            </a:r>
          </a:p>
          <a:p>
            <a:pPr/>
            <a:r>
              <a:t>iForum 2016</a:t>
            </a:r>
          </a:p>
        </p:txBody>
      </p:sp>
      <p:sp>
        <p:nvSpPr>
          <p:cNvPr id="184" name="Shape 184"/>
          <p:cNvSpPr/>
          <p:nvPr/>
        </p:nvSpPr>
        <p:spPr>
          <a:xfrm>
            <a:off x="10426700" y="7645400"/>
            <a:ext cx="4953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1600">
                <a:solidFill>
                  <a:srgbClr val="CBCBC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фото (с) Iron Antler Forge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thumb-zones-lineup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06884" y="357531"/>
            <a:ext cx="10790945" cy="5481612"/>
          </a:xfrm>
          <a:prstGeom prst="rect">
            <a:avLst/>
          </a:prstGeom>
        </p:spPr>
      </p:pic>
      <p:sp>
        <p:nvSpPr>
          <p:cNvPr id="228" name="Shape 228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9" name="Shape 229"/>
          <p:cNvSpPr/>
          <p:nvPr>
            <p:ph type="title"/>
          </p:nvPr>
        </p:nvSpPr>
        <p:spPr>
          <a:xfrm>
            <a:off x="406400" y="7272866"/>
            <a:ext cx="12192000" cy="2250878"/>
          </a:xfrm>
          <a:prstGeom prst="rect">
            <a:avLst/>
          </a:prstGeom>
        </p:spPr>
        <p:txBody>
          <a:bodyPr/>
          <a:lstStyle>
            <a:lvl1pPr defTabSz="233679">
              <a:defRPr sz="6440"/>
            </a:lvl1pPr>
          </a:lstStyle>
          <a:p>
            <a:pPr/>
            <a:r>
              <a:t>2. Разложение мобильного интерфейса</a:t>
            </a:r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406400" y="5367866"/>
            <a:ext cx="12192000" cy="1803401"/>
          </a:xfrm>
          <a:prstGeom prst="rect">
            <a:avLst/>
          </a:prstGeom>
        </p:spPr>
        <p:txBody>
          <a:bodyPr/>
          <a:lstStyle/>
          <a:p>
            <a:pPr/>
            <a:r>
              <a:t>мир уже не будет прежним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518" t="0" r="12518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3" name="Shape 233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  <a:effectLst>
            <a:outerShdw sx="100000" sy="100000" kx="0" ky="0" algn="b" rotWithShape="0" blurRad="266700" dist="128790" dir="2700000">
              <a:srgbClr val="000000"/>
            </a:outerShdw>
          </a:effectLst>
        </p:spPr>
        <p:txBody>
          <a:bodyPr/>
          <a:lstStyle>
            <a:lvl1pPr defTabSz="292100">
              <a:defRPr sz="8500"/>
            </a:lvl1pPr>
          </a:lstStyle>
          <a:p>
            <a:pPr/>
            <a:r>
              <a:t>Swipe большим пальцем</a:t>
            </a:r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prstGeom prst="rect">
            <a:avLst/>
          </a:prstGeom>
          <a:effectLst>
            <a:outerShdw sx="100000" sy="100000" kx="0" ky="0" algn="b" rotWithShape="0" blurRad="266700" dist="128790" dir="2700000">
              <a:srgbClr val="000000"/>
            </a:outerShdw>
          </a:effectLst>
        </p:spPr>
        <p:txBody>
          <a:bodyPr/>
          <a:lstStyle/>
          <a:p>
            <a:pPr/>
            <a:r>
              <a:t>История одного жеста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692996" y="0"/>
            <a:ext cx="5618809" cy="5855851"/>
          </a:xfrm>
          <a:prstGeom prst="rect">
            <a:avLst/>
          </a:prstGeom>
        </p:spPr>
      </p:pic>
      <p:sp>
        <p:nvSpPr>
          <p:cNvPr id="238" name="Shape 238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9" name="Shape 239"/>
          <p:cNvSpPr/>
          <p:nvPr>
            <p:ph type="title"/>
          </p:nvPr>
        </p:nvSpPr>
        <p:spPr>
          <a:xfrm>
            <a:off x="254000" y="7916333"/>
            <a:ext cx="12192000" cy="2705101"/>
          </a:xfrm>
          <a:prstGeom prst="rect">
            <a:avLst/>
          </a:prstGeom>
          <a:effectLst>
            <a:outerShdw sx="100000" sy="100000" kx="0" ky="0" algn="b" rotWithShape="0" blurRad="266700" dist="128790" dir="2700000">
              <a:srgbClr val="000000"/>
            </a:outerShdw>
          </a:effectLst>
        </p:spPr>
        <p:txBody>
          <a:bodyPr/>
          <a:lstStyle>
            <a:lvl1pPr defTabSz="321310">
              <a:defRPr sz="9350"/>
            </a:lvl1pPr>
          </a:lstStyle>
          <a:p>
            <a:pPr/>
            <a:r>
              <a:t>Swipe - невозможен</a:t>
            </a:r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xfrm>
            <a:off x="254000" y="5781211"/>
            <a:ext cx="12192000" cy="1803401"/>
          </a:xfrm>
          <a:prstGeom prst="rect">
            <a:avLst/>
          </a:prstGeom>
          <a:effectLst>
            <a:outerShdw sx="100000" sy="100000" kx="0" ky="0" algn="b" rotWithShape="0" blurRad="266700" dist="128790" dir="2700000">
              <a:srgbClr val="000000"/>
            </a:outerShdw>
          </a:effectLst>
        </p:spPr>
        <p:txBody>
          <a:bodyPr/>
          <a:lstStyle/>
          <a:p>
            <a:pPr/>
            <a:r>
              <a:t>и получается, что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thumb-zones-lineup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06884" y="357531"/>
            <a:ext cx="10790945" cy="5481612"/>
          </a:xfrm>
          <a:prstGeom prst="rect">
            <a:avLst/>
          </a:prstGeom>
        </p:spPr>
      </p:pic>
      <p:sp>
        <p:nvSpPr>
          <p:cNvPr id="243" name="Shape 243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4" name="Shape 244"/>
          <p:cNvSpPr/>
          <p:nvPr>
            <p:ph type="title"/>
          </p:nvPr>
        </p:nvSpPr>
        <p:spPr>
          <a:xfrm>
            <a:off x="406400" y="7272866"/>
            <a:ext cx="12192000" cy="2250878"/>
          </a:xfrm>
          <a:prstGeom prst="rect">
            <a:avLst/>
          </a:prstGeom>
        </p:spPr>
        <p:txBody>
          <a:bodyPr/>
          <a:lstStyle>
            <a:lvl1pPr defTabSz="233679">
              <a:defRPr sz="6440"/>
            </a:lvl1pPr>
          </a:lstStyle>
          <a:p>
            <a:pPr/>
            <a:r>
              <a:t>2. Разложение мобильного интерфейса</a:t>
            </a:r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xfrm>
            <a:off x="406400" y="5367866"/>
            <a:ext cx="12192000" cy="18034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уже не подходит жестам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114" r="0" b="1111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 Революция ботов</a:t>
            </a:r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Сайты становятся ботами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Вставленное_изображение_19_04_16__13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1079500"/>
            <a:ext cx="12623800" cy="759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165" r="0" b="616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6" name="Shape 2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Боты это способ добавить AI в продукт</a:t>
            </a:r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более того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472" t="0" r="247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0" name="Shape 2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Роджер Пенроуз</a:t>
            </a:r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Книга сравнивая по мнению многих с математически-физическим оргазмом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33" t="0" r="233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Искусственный интеллект</a:t>
            </a:r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Стюарт Рассел и Питер Норвиг</a:t>
            </a:r>
          </a:p>
          <a:p>
            <a:pPr/>
            <a:r>
              <a:t>книга от учителей основателей Google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9522">
              <a:defRPr sz="5658">
                <a:solidFill>
                  <a:srgbClr val="2489BF"/>
                </a:solidFill>
              </a:defRPr>
            </a:lvl1pPr>
          </a:lstStyle>
          <a:p>
            <a:pPr/>
            <a:r>
              <a:t>Компьютер из рисунка слева сделал тот, что справа</a:t>
            </a:r>
          </a:p>
        </p:txBody>
      </p:sp>
      <p:sp>
        <p:nvSpPr>
          <p:cNvPr id="269" name="Shape 2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Интеллект и картинки</a:t>
            </a:r>
          </a:p>
        </p:txBody>
      </p:sp>
      <p:pic>
        <p:nvPicPr>
          <p:cNvPr id="270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068953" y="303832"/>
            <a:ext cx="7384367" cy="48628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tif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5729" r="0" b="57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7" name="Shape 187"/>
          <p:cNvSpPr/>
          <p:nvPr>
            <p:ph type="body" sz="half" idx="1"/>
          </p:nvPr>
        </p:nvSpPr>
        <p:spPr>
          <a:xfrm>
            <a:off x="692744" y="535605"/>
            <a:ext cx="8369301" cy="5967606"/>
          </a:xfrm>
          <a:prstGeom prst="rect">
            <a:avLst/>
          </a:prstGeom>
        </p:spPr>
        <p:txBody>
          <a:bodyPr/>
          <a:lstStyle/>
          <a:p>
            <a:pPr/>
            <a:r>
              <a:t>Алексей Мась</a:t>
            </a:r>
          </a:p>
          <a:p>
            <a:pPr/>
          </a:p>
          <a:p>
            <a:pPr lvl="2"/>
            <a:r>
              <a:t>facebook/alekseymas </a:t>
            </a:r>
          </a:p>
          <a:p>
            <a:pPr lvl="2"/>
            <a:r>
              <a:t>www.mas.kiev.ua</a:t>
            </a:r>
          </a:p>
          <a:p>
            <a:pPr lvl="2"/>
            <a:r>
              <a:t>+38 067 117 1 007</a:t>
            </a:r>
          </a:p>
          <a:p>
            <a:pPr lvl="2"/>
            <a:r>
              <a:t>alexeymas@gmail.com</a:t>
            </a:r>
          </a:p>
          <a:p>
            <a:pPr/>
          </a:p>
        </p:txBody>
      </p:sp>
      <p:pic>
        <p:nvPicPr>
          <p:cNvPr id="188" name="Kyivsta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4926" y="7113587"/>
            <a:ext cx="2507622" cy="79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forum_2016__Украинский_форум_интернет-деятелей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7783" y="5991175"/>
            <a:ext cx="3156034" cy="82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80483" y="4752178"/>
            <a:ext cx="2069787" cy="95727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>
            <p:ph type="title" idx="4294967295"/>
          </p:nvPr>
        </p:nvSpPr>
        <p:spPr>
          <a:xfrm>
            <a:off x="647700" y="3452816"/>
            <a:ext cx="5791200" cy="1701801"/>
          </a:xfrm>
          <a:prstGeom prst="rect">
            <a:avLst/>
          </a:prstGeom>
        </p:spPr>
        <p:txBody>
          <a:bodyPr anchor="ctr"/>
          <a:lstStyle/>
          <a:p>
            <a:pPr/>
            <a:r>
              <a:t>Почему я не в красном?</a:t>
            </a:r>
          </a:p>
        </p:txBody>
      </p:sp>
      <p:sp>
        <p:nvSpPr>
          <p:cNvPr id="192" name="Shape 192"/>
          <p:cNvSpPr/>
          <p:nvPr/>
        </p:nvSpPr>
        <p:spPr>
          <a:xfrm>
            <a:off x="622300" y="4468816"/>
            <a:ext cx="7936756" cy="2795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200"/>
            </a:lvl1pPr>
          </a:lstStyle>
          <a:p>
            <a:pPr/>
            <a:r>
              <a:t>Ответ на стенде Kyivstar и Телеком акселератора ВДНХ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698" t="21558" r="31698" b="215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3" name="Shape 273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4" name="Shape 274"/>
          <p:cNvSpPr/>
          <p:nvPr>
            <p:ph type="title"/>
          </p:nvPr>
        </p:nvSpPr>
        <p:spPr>
          <a:xfrm>
            <a:off x="406400" y="2125133"/>
            <a:ext cx="12192000" cy="2705101"/>
          </a:xfrm>
          <a:prstGeom prst="rect">
            <a:avLst/>
          </a:prstGeom>
        </p:spPr>
        <p:txBody>
          <a:bodyPr/>
          <a:lstStyle>
            <a:lvl1pPr defTabSz="233679">
              <a:defRPr sz="5920"/>
            </a:lvl1pPr>
          </a:lstStyle>
          <a:p>
            <a:pPr/>
            <a:r>
              <a:t>В реальном времени сделать игру более четкой</a:t>
            </a:r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 ведь он может и так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phone_gesture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067" r="0" b="111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(раньше) Изобрел жест - миллионер</a:t>
            </a:r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xfrm>
            <a:off x="7886700" y="8214036"/>
            <a:ext cx="4953001" cy="945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pPr/>
            <a:r>
              <a:t>сейчас жестономика сменится ботономикой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Вставленное_изображение_19_04_16__13_42.jpg"/>
          <p:cNvPicPr>
            <a:picLocks noChangeAspect="1"/>
          </p:cNvPicPr>
          <p:nvPr/>
        </p:nvPicPr>
        <p:blipFill>
          <a:blip r:embed="rId2">
            <a:extLst/>
          </a:blip>
          <a:srcRect l="0" t="0" r="2816" b="0"/>
          <a:stretch>
            <a:fillRect/>
          </a:stretch>
        </p:blipFill>
        <p:spPr>
          <a:xfrm>
            <a:off x="546100" y="698500"/>
            <a:ext cx="12268200" cy="759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351" r="0" b="63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486"/>
            </a:lvl1pPr>
          </a:lstStyle>
          <a:p>
            <a:pPr/>
            <a:r>
              <a:t>Революция в часах провалилась, а сами часы нет</a:t>
            </a:r>
          </a:p>
        </p:txBody>
      </p:sp>
      <p:sp>
        <p:nvSpPr>
          <p:cNvPr id="287" name="Shape 287"/>
          <p:cNvSpPr/>
          <p:nvPr>
            <p:ph type="body" sz="quarter" idx="1"/>
          </p:nvPr>
        </p:nvSpPr>
        <p:spPr>
          <a:xfrm>
            <a:off x="7886700" y="8241296"/>
            <a:ext cx="4953001" cy="891135"/>
          </a:xfrm>
          <a:prstGeom prst="rect">
            <a:avLst/>
          </a:prstGeom>
        </p:spPr>
        <p:txBody>
          <a:bodyPr/>
          <a:lstStyle>
            <a:lvl1pPr defTabSz="578358">
              <a:defRPr sz="2574"/>
            </a:lvl1pPr>
          </a:lstStyle>
          <a:p>
            <a:pPr/>
            <a:r>
              <a:t>Они стали технологическим украшением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647" r="0" b="66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0" name="Shape 2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TV ищет себе места и не находит</a:t>
            </a:r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xfrm>
            <a:off x="7747000" y="7962900"/>
            <a:ext cx="4953000" cy="1447928"/>
          </a:xfrm>
          <a:prstGeom prst="rect">
            <a:avLst/>
          </a:prstGeom>
        </p:spPr>
        <p:txBody>
          <a:bodyPr/>
          <a:lstStyle>
            <a:lvl1pPr defTabSz="514095">
              <a:defRPr sz="2288"/>
            </a:lvl1pPr>
          </a:lstStyle>
          <a:p>
            <a:pPr/>
            <a:r>
              <a:t>А вы заметили, как внезапно на телевизоре появились программы, но пользуетесь хотя бы одной?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179" r="0" b="61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4" name="Shape 29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Умный дом меняет форму</a:t>
            </a:r>
          </a:p>
        </p:txBody>
      </p:sp>
      <p:sp>
        <p:nvSpPr>
          <p:cNvPr id="295" name="Shape 295"/>
          <p:cNvSpPr/>
          <p:nvPr>
            <p:ph type="body" sz="quarter" idx="1"/>
          </p:nvPr>
        </p:nvSpPr>
        <p:spPr>
          <a:xfrm>
            <a:off x="7785100" y="8206134"/>
            <a:ext cx="4953001" cy="859732"/>
          </a:xfrm>
          <a:prstGeom prst="rect">
            <a:avLst/>
          </a:prstGeom>
        </p:spPr>
        <p:txBody>
          <a:bodyPr/>
          <a:lstStyle/>
          <a:p>
            <a:pPr defTabSz="572516">
              <a:defRPr sz="2548"/>
            </a:pPr>
            <a:r>
              <a:t>теперь - это авто</a:t>
            </a:r>
          </a:p>
          <a:p>
            <a:pPr defTabSz="572516">
              <a:defRPr sz="2548"/>
            </a:pPr>
            <a:r>
              <a:t>Volkswagen Budd-e </a:t>
            </a:r>
          </a:p>
        </p:txBody>
      </p:sp>
      <p:sp>
        <p:nvSpPr>
          <p:cNvPr id="296" name="Shape 296"/>
          <p:cNvSpPr/>
          <p:nvPr/>
        </p:nvSpPr>
        <p:spPr>
          <a:xfrm>
            <a:off x="233845" y="7058165"/>
            <a:ext cx="10022510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http://www.autoexpress.co.uk/volkswagen/93769/volkswagen-reveals-budd-e-concept-at-ces-2016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image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02887" y="0"/>
            <a:ext cx="11399026" cy="7594600"/>
          </a:xfrm>
          <a:prstGeom prst="rect">
            <a:avLst/>
          </a:prstGeom>
        </p:spPr>
      </p:pic>
      <p:sp>
        <p:nvSpPr>
          <p:cNvPr id="299" name="Shape 2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Умный дом от Amazon</a:t>
            </a:r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выглядит традиционно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02" t="0" r="190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Система борьбы с беспилотниками</a:t>
            </a:r>
          </a:p>
        </p:txBody>
      </p:sp>
      <p:sp>
        <p:nvSpPr>
          <p:cNvPr id="304" name="Shape 3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Auds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64" r="0" b="264"/>
          <a:stretch>
            <a:fillRect/>
          </a:stretch>
        </p:blipFill>
        <p:spPr>
          <a:xfrm>
            <a:off x="820055" y="177800"/>
            <a:ext cx="5726297" cy="7594600"/>
          </a:xfrm>
          <a:prstGeom prst="rect">
            <a:avLst/>
          </a:prstGeom>
        </p:spPr>
      </p:pic>
      <p:sp>
        <p:nvSpPr>
          <p:cNvPr id="307" name="Shape 3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Выглядит вот так</a:t>
            </a:r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Auds</a:t>
            </a:r>
          </a:p>
        </p:txBody>
      </p:sp>
      <p:pic>
        <p:nvPicPr>
          <p:cNvPr id="309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3402" y="161221"/>
            <a:ext cx="5701619" cy="759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095" r="0" b="60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2" name="Shape 3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4. Системы уборки мусора</a:t>
            </a:r>
          </a:p>
        </p:txBody>
      </p:sp>
      <p:sp>
        <p:nvSpPr>
          <p:cNvPr id="313" name="Shape 3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тренд, полицейский дрон</a:t>
            </a:r>
          </a:p>
        </p:txBody>
      </p:sp>
      <p:pic>
        <p:nvPicPr>
          <p:cNvPr id="314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705" y="5300811"/>
            <a:ext cx="2794001" cy="209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0541" r="0" b="1054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«Антихрупкость»</a:t>
            </a:r>
          </a:p>
          <a:p>
            <a:pPr>
              <a:defRPr sz="2800"/>
            </a:pPr>
            <a:r>
              <a:t>Нассим Талеб</a:t>
            </a:r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Библия современности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067" r="0" b="110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7" name="Shape 3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Это тоже полицейский дрон</a:t>
            </a:r>
          </a:p>
        </p:txBody>
      </p:sp>
      <p:sp>
        <p:nvSpPr>
          <p:cNvPr id="318" name="Shape 3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Пицца для самоубийц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30" t="0" r="173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1" name="Shape 3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Дроны угонщики</a:t>
            </a:r>
          </a:p>
        </p:txBody>
      </p:sp>
      <p:sp>
        <p:nvSpPr>
          <p:cNvPr id="322" name="Shape 3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SkyJack, Samy Kamkar</a:t>
            </a:r>
          </a:p>
        </p:txBody>
      </p:sp>
      <p:pic>
        <p:nvPicPr>
          <p:cNvPr id="323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27511" y="-319995"/>
            <a:ext cx="7923260" cy="4456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Периодическая система гаджетов</a:t>
            </a:r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функция / форма</a:t>
            </a:r>
          </a:p>
        </p:txBody>
      </p:sp>
      <p:sp>
        <p:nvSpPr>
          <p:cNvPr id="327" name="Shape 327"/>
          <p:cNvSpPr/>
          <p:nvPr/>
        </p:nvSpPr>
        <p:spPr>
          <a:xfrm flipV="1">
            <a:off x="1587498" y="267539"/>
            <a:ext cx="2" cy="7713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8" name="Shape 328"/>
          <p:cNvSpPr/>
          <p:nvPr/>
        </p:nvSpPr>
        <p:spPr>
          <a:xfrm flipH="1" flipV="1">
            <a:off x="475754" y="15627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9" name="Shape 329"/>
          <p:cNvSpPr/>
          <p:nvPr/>
        </p:nvSpPr>
        <p:spPr>
          <a:xfrm flipH="1" flipV="1">
            <a:off x="475754" y="26930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0" name="Shape 330"/>
          <p:cNvSpPr/>
          <p:nvPr/>
        </p:nvSpPr>
        <p:spPr>
          <a:xfrm flipH="1" flipV="1">
            <a:off x="475754" y="3823325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1" name="Shape 331"/>
          <p:cNvSpPr/>
          <p:nvPr/>
        </p:nvSpPr>
        <p:spPr>
          <a:xfrm flipH="1" flipV="1">
            <a:off x="475754" y="4876798"/>
            <a:ext cx="12053293" cy="4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2" name="Shape 332"/>
          <p:cNvSpPr/>
          <p:nvPr/>
        </p:nvSpPr>
        <p:spPr>
          <a:xfrm flipH="1" flipV="1">
            <a:off x="475754" y="5928037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3" name="Shape 333"/>
          <p:cNvSpPr/>
          <p:nvPr/>
        </p:nvSpPr>
        <p:spPr>
          <a:xfrm flipH="1" flipV="1">
            <a:off x="2959098" y="204039"/>
            <a:ext cx="3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34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843" y="2795671"/>
            <a:ext cx="952563" cy="92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567" y="3900571"/>
            <a:ext cx="1110753" cy="92500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 flipH="1" flipV="1">
            <a:off x="475754" y="6980394"/>
            <a:ext cx="12053293" cy="1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37" name="image1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843" y="6064875"/>
            <a:ext cx="952563" cy="823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1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07160" y="390426"/>
            <a:ext cx="1110753" cy="10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 flipH="1" flipV="1">
            <a:off x="4311648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40" name="image1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935" y="4960353"/>
            <a:ext cx="920380" cy="96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1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9370" y="1639971"/>
            <a:ext cx="979591" cy="975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1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9843" y="7137820"/>
            <a:ext cx="952563" cy="88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1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95777" y="379119"/>
            <a:ext cx="979592" cy="110636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 flipV="1">
            <a:off x="5683248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5" name="Shape 345"/>
          <p:cNvSpPr/>
          <p:nvPr/>
        </p:nvSpPr>
        <p:spPr>
          <a:xfrm flipV="1">
            <a:off x="10325100" y="204039"/>
            <a:ext cx="0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46" name="image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13463" y="7041523"/>
            <a:ext cx="1397352" cy="139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01777" y="265730"/>
            <a:ext cx="1219751" cy="121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61744" y="108918"/>
            <a:ext cx="1281313" cy="1281313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 flipV="1">
            <a:off x="7391262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0" name="Shape 350"/>
          <p:cNvSpPr/>
          <p:nvPr/>
        </p:nvSpPr>
        <p:spPr>
          <a:xfrm flipV="1">
            <a:off x="8928099" y="204039"/>
            <a:ext cx="2" cy="7840086"/>
          </a:xfrm>
          <a:prstGeom prst="line">
            <a:avLst/>
          </a:prstGeom>
          <a:ln w="38100">
            <a:solidFill>
              <a:srgbClr val="65683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51" name="image17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599353" y="272073"/>
            <a:ext cx="1110753" cy="1118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15.t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440587" y="316526"/>
            <a:ext cx="1118158" cy="1118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16.ti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459923" y="2710649"/>
            <a:ext cx="1075052" cy="109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95513" y="2710649"/>
            <a:ext cx="879724" cy="109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227720" y="4894424"/>
            <a:ext cx="815309" cy="101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18.ti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607160" y="4915210"/>
            <a:ext cx="1582598" cy="973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18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632643" y="1783152"/>
            <a:ext cx="1281313" cy="80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19.ti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120937" y="268176"/>
            <a:ext cx="1221004" cy="122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17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95513" y="3764124"/>
            <a:ext cx="879724" cy="1095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7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440587" y="5994313"/>
            <a:ext cx="1152442" cy="91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20.tif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0606951" y="3873269"/>
            <a:ext cx="1582598" cy="926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9.tif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5806849" y="3937246"/>
            <a:ext cx="1532992" cy="862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Классификация устройств</a:t>
            </a:r>
          </a:p>
        </p:txBody>
      </p:sp>
      <p:sp>
        <p:nvSpPr>
          <p:cNvPr id="365" name="Shape 365"/>
          <p:cNvSpPr/>
          <p:nvPr/>
        </p:nvSpPr>
        <p:spPr>
          <a:xfrm>
            <a:off x="3736875" y="2838173"/>
            <a:ext cx="4616650" cy="4616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508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6" name="Shape 366"/>
          <p:cNvSpPr/>
          <p:nvPr/>
        </p:nvSpPr>
        <p:spPr>
          <a:xfrm>
            <a:off x="8521699" y="7859913"/>
            <a:ext cx="4181973" cy="60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438150">
              <a:defRPr sz="3150"/>
            </a:lvl1pPr>
          </a:lstStyle>
          <a:p>
            <a:pPr/>
            <a:r>
              <a:t>Быть ближе к розетке</a:t>
            </a:r>
          </a:p>
        </p:txBody>
      </p:sp>
      <p:pic>
        <p:nvPicPr>
          <p:cNvPr id="367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0" t="11067" r="0" b="11067"/>
          <a:stretch>
            <a:fillRect/>
          </a:stretch>
        </p:blipFill>
        <p:spPr>
          <a:xfrm>
            <a:off x="3946326" y="2425699"/>
            <a:ext cx="1804148" cy="105359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6921500" y="3410615"/>
            <a:ext cx="428510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432308">
              <a:defRPr sz="3108"/>
            </a:lvl1pPr>
          </a:lstStyle>
          <a:p>
            <a:pPr/>
            <a:r>
              <a:t>Залезть в голову (быть ближе к чувствам)</a:t>
            </a:r>
          </a:p>
        </p:txBody>
      </p:sp>
      <p:pic>
        <p:nvPicPr>
          <p:cNvPr id="369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5930" y="3728115"/>
            <a:ext cx="1695539" cy="95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6669" y="2223569"/>
            <a:ext cx="1695539" cy="1255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246" y="6280278"/>
            <a:ext cx="1695539" cy="1214623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1199762" y="7433932"/>
            <a:ext cx="4451549" cy="112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467359">
              <a:defRPr sz="3360"/>
            </a:lvl1pPr>
          </a:lstStyle>
          <a:p>
            <a:pPr/>
            <a:r>
              <a:t>Создать реальность, AI, VR</a:t>
            </a:r>
          </a:p>
        </p:txBody>
      </p:sp>
      <p:pic>
        <p:nvPicPr>
          <p:cNvPr id="373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45577" y="8136234"/>
            <a:ext cx="2094006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l="17813" t="0" r="17813" b="0"/>
          <a:stretch>
            <a:fillRect/>
          </a:stretch>
        </p:blipFill>
        <p:spPr>
          <a:xfrm>
            <a:off x="7169469" y="7538615"/>
            <a:ext cx="1225076" cy="168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asted-image.png"/>
          <p:cNvPicPr>
            <a:picLocks noChangeAspect="1"/>
          </p:cNvPicPr>
          <p:nvPr/>
        </p:nvPicPr>
        <p:blipFill>
          <a:blip r:embed="rId8">
            <a:extLst/>
          </a:blip>
          <a:srcRect l="0" t="0" r="63385" b="22024"/>
          <a:stretch>
            <a:fillRect/>
          </a:stretch>
        </p:blipFill>
        <p:spPr>
          <a:xfrm>
            <a:off x="8530755" y="5160403"/>
            <a:ext cx="2084908" cy="2664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Тренды 1…4</a:t>
            </a:r>
          </a:p>
        </p:txBody>
      </p:sp>
      <p:sp>
        <p:nvSpPr>
          <p:cNvPr id="378" name="Shape 3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2496"/>
            </a:lvl1pPr>
          </a:lstStyle>
          <a:p>
            <a:pPr/>
            <a:r>
              <a:t>Ваш выбор, какую волну ловить</a:t>
            </a:r>
          </a:p>
        </p:txBody>
      </p:sp>
      <p:pic>
        <p:nvPicPr>
          <p:cNvPr id="379" name="pasted-image.jpeg"/>
          <p:cNvPicPr>
            <a:picLocks noChangeAspect="1"/>
          </p:cNvPicPr>
          <p:nvPr/>
        </p:nvPicPr>
        <p:blipFill>
          <a:blip r:embed="rId2">
            <a:extLst/>
          </a:blip>
          <a:srcRect l="0" t="11114" r="0" b="11114"/>
          <a:stretch>
            <a:fillRect/>
          </a:stretch>
        </p:blipFill>
        <p:spPr>
          <a:xfrm>
            <a:off x="59606" y="3484760"/>
            <a:ext cx="6125294" cy="35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thumb-zones-line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6894" y="203584"/>
            <a:ext cx="5635556" cy="286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13.tif"/>
          <p:cNvPicPr>
            <a:picLocks noChangeAspect="1"/>
          </p:cNvPicPr>
          <p:nvPr/>
        </p:nvPicPr>
        <p:blipFill>
          <a:blip r:embed="rId4">
            <a:extLst/>
          </a:blip>
          <a:srcRect l="0" t="5924" r="0" b="20954"/>
          <a:stretch>
            <a:fillRect/>
          </a:stretch>
        </p:blipFill>
        <p:spPr>
          <a:xfrm>
            <a:off x="355600" y="317500"/>
            <a:ext cx="6228973" cy="3017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jpg"/>
          <p:cNvPicPr>
            <a:picLocks noChangeAspect="1"/>
          </p:cNvPicPr>
          <p:nvPr/>
        </p:nvPicPr>
        <p:blipFill>
          <a:blip r:embed="rId5">
            <a:extLst/>
          </a:blip>
          <a:srcRect l="0" t="16552" r="0" b="16552"/>
          <a:stretch>
            <a:fillRect/>
          </a:stretch>
        </p:blipFill>
        <p:spPr>
          <a:xfrm>
            <a:off x="6600239" y="4115444"/>
            <a:ext cx="6782306" cy="301742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6743700" y="3175744"/>
            <a:ext cx="5170934" cy="124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391414">
              <a:lnSpc>
                <a:spcPct val="80000"/>
              </a:lnSpc>
              <a:defRPr cap="all" sz="268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2. Разложение мобильного интерфейса</a:t>
            </a:r>
          </a:p>
        </p:txBody>
      </p:sp>
      <p:sp>
        <p:nvSpPr>
          <p:cNvPr id="384" name="Shape 384"/>
          <p:cNvSpPr/>
          <p:nvPr/>
        </p:nvSpPr>
        <p:spPr>
          <a:xfrm>
            <a:off x="139700" y="153144"/>
            <a:ext cx="5170934" cy="124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cap="all" sz="300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1. Смена формы</a:t>
            </a:r>
          </a:p>
        </p:txBody>
      </p:sp>
      <p:sp>
        <p:nvSpPr>
          <p:cNvPr id="385" name="Shape 385"/>
          <p:cNvSpPr/>
          <p:nvPr/>
        </p:nvSpPr>
        <p:spPr>
          <a:xfrm>
            <a:off x="139700" y="7211615"/>
            <a:ext cx="5170934" cy="1243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cap="all" sz="300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3. Революция ботов</a:t>
            </a:r>
          </a:p>
        </p:txBody>
      </p:sp>
      <p:sp>
        <p:nvSpPr>
          <p:cNvPr id="386" name="Shape 386"/>
          <p:cNvSpPr/>
          <p:nvPr/>
        </p:nvSpPr>
        <p:spPr>
          <a:xfrm>
            <a:off x="6743700" y="7313215"/>
            <a:ext cx="5170934" cy="1243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80000"/>
              </a:lnSpc>
              <a:defRPr cap="all" sz="3000">
                <a:solidFill>
                  <a:srgbClr val="34A5DA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4. Антигаджеты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asted-image.tif"/>
          <p:cNvPicPr>
            <a:picLocks noChangeAspect="1"/>
          </p:cNvPicPr>
          <p:nvPr>
            <p:ph type="pic" idx="15"/>
          </p:nvPr>
        </p:nvPicPr>
        <p:blipFill>
          <a:blip r:embed="rId2">
            <a:extLst/>
          </a:blip>
          <a:srcRect l="0" t="5729" r="0" b="57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89" name="Shape 389"/>
          <p:cNvSpPr/>
          <p:nvPr>
            <p:ph type="body" sz="half" idx="1"/>
          </p:nvPr>
        </p:nvSpPr>
        <p:spPr>
          <a:xfrm>
            <a:off x="692744" y="535605"/>
            <a:ext cx="8369301" cy="5967606"/>
          </a:xfrm>
          <a:prstGeom prst="rect">
            <a:avLst/>
          </a:prstGeom>
        </p:spPr>
        <p:txBody>
          <a:bodyPr/>
          <a:lstStyle/>
          <a:p>
            <a:pPr/>
            <a:r>
              <a:t>Алексей Мась</a:t>
            </a:r>
          </a:p>
          <a:p>
            <a:pPr/>
          </a:p>
          <a:p>
            <a:pPr lvl="2"/>
            <a:r>
              <a:t>facebook/alekseymas </a:t>
            </a:r>
          </a:p>
          <a:p>
            <a:pPr lvl="2"/>
            <a:r>
              <a:t>www.mas.kiev.ua</a:t>
            </a:r>
          </a:p>
          <a:p>
            <a:pPr lvl="2"/>
            <a:r>
              <a:t>+38 067 117 1 007</a:t>
            </a:r>
          </a:p>
          <a:p>
            <a:pPr lvl="2"/>
            <a:r>
              <a:t>alexeymas@gmail.com</a:t>
            </a:r>
          </a:p>
          <a:p>
            <a:pPr/>
          </a:p>
          <a:p>
            <a:pPr/>
            <a:r>
              <a:t>— </a:t>
            </a:r>
            <a:r>
              <a:rPr u="sng">
                <a:hlinkClick r:id="rId3" invalidUrl="" action="" tgtFrame="" tooltip="" history="1" highlightClick="0" endSnd="0"/>
              </a:rPr>
              <a:t>bannerka.ua</a:t>
            </a:r>
          </a:p>
          <a:p>
            <a:pPr/>
            <a:r>
              <a:t>— uaportal.com</a:t>
            </a:r>
          </a:p>
          <a:p>
            <a:pPr/>
            <a:r>
              <a:t>— </a:t>
            </a:r>
            <a:r>
              <a:rPr u="sng">
                <a:hlinkClick r:id="rId4" invalidUrl="" action="" tgtFrame="" tooltip="" history="1" highlightClick="0" endSnd="0"/>
              </a:rPr>
              <a:t>infostore.org</a:t>
            </a:r>
          </a:p>
          <a:p>
            <a:pPr/>
            <a:r>
              <a:t>— maps4iphone.com</a:t>
            </a:r>
          </a:p>
          <a:p>
            <a:pPr/>
            <a:r>
              <a:t>— Киевстар </a:t>
            </a:r>
          </a:p>
        </p:txBody>
      </p:sp>
      <p:pic>
        <p:nvPicPr>
          <p:cNvPr id="390" name="Kyivsta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54926" y="7113587"/>
            <a:ext cx="2507622" cy="79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forum_2016__Украинский_форум_интернет-деятелей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67783" y="5991175"/>
            <a:ext cx="3156034" cy="82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sted-ima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80483" y="4752178"/>
            <a:ext cx="2069787" cy="9572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sted-image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907" r="0" b="169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Устройства теряют форму</a:t>
            </a:r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2314"/>
            </a:lvl1pPr>
          </a:lstStyle>
          <a:p>
            <a:pPr/>
            <a:r>
              <a:t>Бумажный реальный фотоаппарат</a:t>
            </a:r>
          </a:p>
        </p:txBody>
      </p:sp>
      <p:sp>
        <p:nvSpPr>
          <p:cNvPr id="201" name="Shape 201"/>
          <p:cNvSpPr/>
          <p:nvPr/>
        </p:nvSpPr>
        <p:spPr>
          <a:xfrm>
            <a:off x="6818579" y="7033870"/>
            <a:ext cx="863864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solidFill>
                  <a:srgbClr val="747474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http://www.etoday.ru/2016/01/ul-tratonkiy-fotoapparat-iz-bu.php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73" t="0" r="187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4" name="Shape 2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Это что?</a:t>
            </a:r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360 Cam</a:t>
            </a:r>
          </a:p>
        </p:txBody>
      </p:sp>
      <p:sp>
        <p:nvSpPr>
          <p:cNvPr id="206" name="Shape 206"/>
          <p:cNvSpPr/>
          <p:nvPr/>
        </p:nvSpPr>
        <p:spPr>
          <a:xfrm>
            <a:off x="105327" y="6919386"/>
            <a:ext cx="10609746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 u="sng">
                <a:solidFill>
                  <a:srgbClr val="FFFFFF"/>
                </a:solid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http://mashable.com/2014/05/21/panoramic-video-cam-oculus-rift/#K3Z90TjveOqf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176" t="0" r="517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Что это?</a:t>
            </a:r>
          </a:p>
        </p:txBody>
      </p:sp>
      <p:sp>
        <p:nvSpPr>
          <p:cNvPr id="210" name="Shape 2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Это VR от Facebook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3.tif"/>
          <p:cNvPicPr>
            <a:picLocks noChangeAspect="1"/>
          </p:cNvPicPr>
          <p:nvPr/>
        </p:nvPicPr>
        <p:blipFill>
          <a:blip r:embed="rId2">
            <a:extLst/>
          </a:blip>
          <a:srcRect l="0" t="5924" r="0" b="5924"/>
          <a:stretch>
            <a:fillRect/>
          </a:stretch>
        </p:blipFill>
        <p:spPr>
          <a:xfrm>
            <a:off x="0" y="0"/>
            <a:ext cx="13004800" cy="7594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>
            <p:ph type="title"/>
          </p:nvPr>
        </p:nvSpPr>
        <p:spPr>
          <a:xfrm>
            <a:off x="2455018" y="7785100"/>
            <a:ext cx="4745882" cy="1701800"/>
          </a:xfrm>
          <a:prstGeom prst="rect">
            <a:avLst/>
          </a:prstGeom>
        </p:spPr>
        <p:txBody>
          <a:bodyPr/>
          <a:lstStyle/>
          <a:p>
            <a:pPr defTabSz="549148">
              <a:defRPr sz="3900"/>
            </a:pPr>
            <a:r>
              <a:t>Клавиатура встроенная в штаны</a:t>
            </a:r>
          </a:p>
          <a:p>
            <a:pPr defTabSz="549148">
              <a:defRPr sz="2400"/>
            </a:pPr>
            <a:r>
              <a:t>уж встроено, так встроено</a:t>
            </a:r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Erik De Nijs</a:t>
            </a:r>
          </a:p>
        </p:txBody>
      </p:sp>
      <p:grpSp>
        <p:nvGrpSpPr>
          <p:cNvPr id="217" name="Group 217"/>
          <p:cNvGrpSpPr/>
          <p:nvPr/>
        </p:nvGrpSpPr>
        <p:grpSpPr>
          <a:xfrm>
            <a:off x="-697261" y="4553944"/>
            <a:ext cx="3245782" cy="5213351"/>
            <a:chOff x="0" y="0"/>
            <a:chExt cx="3245780" cy="5213350"/>
          </a:xfrm>
        </p:grpSpPr>
        <p:pic>
          <p:nvPicPr>
            <p:cNvPr id="215" name="image14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5100" y="114299"/>
              <a:ext cx="2915580" cy="4781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3245782" cy="521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imag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588" t="0" r="14588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4032"/>
            </a:lvl1pPr>
          </a:lstStyle>
          <a:p>
            <a:pPr/>
            <a:r>
              <a:t>При этом иногда потеря формы - это суть!</a:t>
            </a:r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Infernorides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0465" r="0" b="13220"/>
          <a:stretch>
            <a:fillRect/>
          </a:stretch>
        </p:blipFill>
        <p:spPr>
          <a:xfrm>
            <a:off x="187609" y="0"/>
            <a:ext cx="12629582" cy="7967365"/>
          </a:xfrm>
          <a:prstGeom prst="rect">
            <a:avLst/>
          </a:prstGeom>
        </p:spPr>
      </p:pic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Цикл двойного пришествия</a:t>
            </a:r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Gartner, 2016.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