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2" r:id="rId2"/>
    <p:sldId id="256" r:id="rId3"/>
    <p:sldId id="287" r:id="rId4"/>
    <p:sldId id="273" r:id="rId5"/>
    <p:sldId id="257" r:id="rId6"/>
    <p:sldId id="289" r:id="rId7"/>
    <p:sldId id="270" r:id="rId8"/>
    <p:sldId id="292" r:id="rId9"/>
    <p:sldId id="285" r:id="rId10"/>
    <p:sldId id="263" r:id="rId11"/>
    <p:sldId id="266" r:id="rId12"/>
    <p:sldId id="259" r:id="rId13"/>
    <p:sldId id="260" r:id="rId14"/>
    <p:sldId id="261" r:id="rId15"/>
    <p:sldId id="258" r:id="rId16"/>
    <p:sldId id="262" r:id="rId17"/>
    <p:sldId id="267" r:id="rId18"/>
    <p:sldId id="291" r:id="rId19"/>
    <p:sldId id="265" r:id="rId20"/>
    <p:sldId id="264" r:id="rId21"/>
    <p:sldId id="274" r:id="rId22"/>
    <p:sldId id="271" r:id="rId23"/>
    <p:sldId id="290" r:id="rId24"/>
    <p:sldId id="288" r:id="rId25"/>
    <p:sldId id="281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9408"/>
    <a:srgbClr val="7BC1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37" autoAdjust="0"/>
    <p:restoredTop sz="56590" autoAdjust="0"/>
  </p:normalViewPr>
  <p:slideViewPr>
    <p:cSldViewPr snapToGrid="0" showGuides="1">
      <p:cViewPr varScale="1">
        <p:scale>
          <a:sx n="58" d="100"/>
          <a:sy n="58" d="100"/>
        </p:scale>
        <p:origin x="1344" y="30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niel\Desktop\iforum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niel\Desktop\iforum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lfast\delfast%20pres%20new\Delfast-Apricot\apricot-file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640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НАСЕЛЕНИЕ МИРА, ПРОГНОЗ, МЛРД.ЧЕЛ.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circle"/>
            <c:size val="6"/>
            <c:spPr>
              <a:solidFill>
                <a:schemeClr val="accent1"/>
              </a:solidFill>
              <a:ln w="22225">
                <a:solidFill>
                  <a:schemeClr val="lt1"/>
                </a:solidFill>
                <a:round/>
              </a:ln>
              <a:effectLst/>
            </c:spPr>
          </c:marker>
          <c:xVal>
            <c:numRef>
              <c:f>Лист1!$B$2:$B$252</c:f>
              <c:numCache>
                <c:formatCode>General</c:formatCode>
                <c:ptCount val="25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  <c:pt idx="27">
                  <c:v>2027</c:v>
                </c:pt>
                <c:pt idx="28">
                  <c:v>2028</c:v>
                </c:pt>
                <c:pt idx="29">
                  <c:v>2029</c:v>
                </c:pt>
                <c:pt idx="30">
                  <c:v>2030</c:v>
                </c:pt>
                <c:pt idx="31">
                  <c:v>2031</c:v>
                </c:pt>
                <c:pt idx="32">
                  <c:v>2032</c:v>
                </c:pt>
                <c:pt idx="33">
                  <c:v>2033</c:v>
                </c:pt>
                <c:pt idx="34">
                  <c:v>2034</c:v>
                </c:pt>
                <c:pt idx="35">
                  <c:v>2035</c:v>
                </c:pt>
                <c:pt idx="36">
                  <c:v>2036</c:v>
                </c:pt>
                <c:pt idx="37">
                  <c:v>2037</c:v>
                </c:pt>
                <c:pt idx="38">
                  <c:v>2038</c:v>
                </c:pt>
                <c:pt idx="39">
                  <c:v>2039</c:v>
                </c:pt>
                <c:pt idx="40">
                  <c:v>2040</c:v>
                </c:pt>
                <c:pt idx="41">
                  <c:v>2041</c:v>
                </c:pt>
                <c:pt idx="42">
                  <c:v>2042</c:v>
                </c:pt>
                <c:pt idx="43">
                  <c:v>2043</c:v>
                </c:pt>
                <c:pt idx="44">
                  <c:v>2044</c:v>
                </c:pt>
                <c:pt idx="45">
                  <c:v>2045</c:v>
                </c:pt>
                <c:pt idx="46">
                  <c:v>2046</c:v>
                </c:pt>
                <c:pt idx="47">
                  <c:v>2047</c:v>
                </c:pt>
                <c:pt idx="48">
                  <c:v>2048</c:v>
                </c:pt>
                <c:pt idx="49">
                  <c:v>2049</c:v>
                </c:pt>
                <c:pt idx="50">
                  <c:v>2050</c:v>
                </c:pt>
                <c:pt idx="51">
                  <c:v>2051</c:v>
                </c:pt>
                <c:pt idx="52">
                  <c:v>2052</c:v>
                </c:pt>
                <c:pt idx="53">
                  <c:v>2053</c:v>
                </c:pt>
                <c:pt idx="54">
                  <c:v>2054</c:v>
                </c:pt>
                <c:pt idx="55">
                  <c:v>2055</c:v>
                </c:pt>
                <c:pt idx="56">
                  <c:v>2056</c:v>
                </c:pt>
                <c:pt idx="57">
                  <c:v>2057</c:v>
                </c:pt>
                <c:pt idx="58">
                  <c:v>2058</c:v>
                </c:pt>
                <c:pt idx="59">
                  <c:v>2059</c:v>
                </c:pt>
                <c:pt idx="60">
                  <c:v>2060</c:v>
                </c:pt>
                <c:pt idx="61">
                  <c:v>2061</c:v>
                </c:pt>
                <c:pt idx="62">
                  <c:v>2062</c:v>
                </c:pt>
                <c:pt idx="63">
                  <c:v>2063</c:v>
                </c:pt>
                <c:pt idx="64">
                  <c:v>2064</c:v>
                </c:pt>
                <c:pt idx="65">
                  <c:v>2065</c:v>
                </c:pt>
                <c:pt idx="66">
                  <c:v>2066</c:v>
                </c:pt>
                <c:pt idx="67">
                  <c:v>2067</c:v>
                </c:pt>
                <c:pt idx="68">
                  <c:v>2068</c:v>
                </c:pt>
                <c:pt idx="69">
                  <c:v>2069</c:v>
                </c:pt>
                <c:pt idx="70">
                  <c:v>2070</c:v>
                </c:pt>
                <c:pt idx="71">
                  <c:v>2071</c:v>
                </c:pt>
                <c:pt idx="72">
                  <c:v>2072</c:v>
                </c:pt>
                <c:pt idx="73">
                  <c:v>2073</c:v>
                </c:pt>
                <c:pt idx="74">
                  <c:v>2074</c:v>
                </c:pt>
                <c:pt idx="75">
                  <c:v>2075</c:v>
                </c:pt>
                <c:pt idx="76">
                  <c:v>2076</c:v>
                </c:pt>
                <c:pt idx="77">
                  <c:v>2077</c:v>
                </c:pt>
                <c:pt idx="78">
                  <c:v>2078</c:v>
                </c:pt>
                <c:pt idx="79">
                  <c:v>2079</c:v>
                </c:pt>
                <c:pt idx="80">
                  <c:v>2080</c:v>
                </c:pt>
                <c:pt idx="81">
                  <c:v>2081</c:v>
                </c:pt>
                <c:pt idx="82">
                  <c:v>2082</c:v>
                </c:pt>
                <c:pt idx="83">
                  <c:v>2083</c:v>
                </c:pt>
                <c:pt idx="84">
                  <c:v>2084</c:v>
                </c:pt>
                <c:pt idx="85">
                  <c:v>2085</c:v>
                </c:pt>
                <c:pt idx="86">
                  <c:v>2086</c:v>
                </c:pt>
                <c:pt idx="87">
                  <c:v>2087</c:v>
                </c:pt>
                <c:pt idx="88">
                  <c:v>2088</c:v>
                </c:pt>
                <c:pt idx="89">
                  <c:v>2089</c:v>
                </c:pt>
                <c:pt idx="90">
                  <c:v>2090</c:v>
                </c:pt>
                <c:pt idx="91">
                  <c:v>2091</c:v>
                </c:pt>
                <c:pt idx="92">
                  <c:v>2092</c:v>
                </c:pt>
                <c:pt idx="93">
                  <c:v>2093</c:v>
                </c:pt>
                <c:pt idx="94">
                  <c:v>2094</c:v>
                </c:pt>
                <c:pt idx="95">
                  <c:v>2095</c:v>
                </c:pt>
                <c:pt idx="96">
                  <c:v>2096</c:v>
                </c:pt>
                <c:pt idx="97">
                  <c:v>2097</c:v>
                </c:pt>
                <c:pt idx="98">
                  <c:v>2098</c:v>
                </c:pt>
                <c:pt idx="99">
                  <c:v>2099</c:v>
                </c:pt>
                <c:pt idx="100">
                  <c:v>2100</c:v>
                </c:pt>
                <c:pt idx="101">
                  <c:v>2101</c:v>
                </c:pt>
                <c:pt idx="102">
                  <c:v>2102</c:v>
                </c:pt>
                <c:pt idx="103">
                  <c:v>2103</c:v>
                </c:pt>
                <c:pt idx="104">
                  <c:v>2104</c:v>
                </c:pt>
                <c:pt idx="105">
                  <c:v>2105</c:v>
                </c:pt>
                <c:pt idx="106">
                  <c:v>2106</c:v>
                </c:pt>
                <c:pt idx="107">
                  <c:v>2107</c:v>
                </c:pt>
                <c:pt idx="108">
                  <c:v>2108</c:v>
                </c:pt>
                <c:pt idx="109">
                  <c:v>2109</c:v>
                </c:pt>
                <c:pt idx="110">
                  <c:v>2110</c:v>
                </c:pt>
                <c:pt idx="111">
                  <c:v>2111</c:v>
                </c:pt>
                <c:pt idx="112">
                  <c:v>2112</c:v>
                </c:pt>
                <c:pt idx="113">
                  <c:v>2113</c:v>
                </c:pt>
                <c:pt idx="114">
                  <c:v>2114</c:v>
                </c:pt>
                <c:pt idx="115">
                  <c:v>2115</c:v>
                </c:pt>
                <c:pt idx="116">
                  <c:v>2116</c:v>
                </c:pt>
                <c:pt idx="117">
                  <c:v>2117</c:v>
                </c:pt>
                <c:pt idx="118">
                  <c:v>2118</c:v>
                </c:pt>
                <c:pt idx="119">
                  <c:v>2119</c:v>
                </c:pt>
                <c:pt idx="120">
                  <c:v>2120</c:v>
                </c:pt>
                <c:pt idx="121">
                  <c:v>2121</c:v>
                </c:pt>
                <c:pt idx="122">
                  <c:v>2122</c:v>
                </c:pt>
                <c:pt idx="123">
                  <c:v>2123</c:v>
                </c:pt>
                <c:pt idx="124">
                  <c:v>2124</c:v>
                </c:pt>
                <c:pt idx="125">
                  <c:v>2125</c:v>
                </c:pt>
                <c:pt idx="126">
                  <c:v>2126</c:v>
                </c:pt>
                <c:pt idx="127">
                  <c:v>2127</c:v>
                </c:pt>
                <c:pt idx="128">
                  <c:v>2128</c:v>
                </c:pt>
                <c:pt idx="129">
                  <c:v>2129</c:v>
                </c:pt>
                <c:pt idx="130">
                  <c:v>2130</c:v>
                </c:pt>
                <c:pt idx="131">
                  <c:v>2131</c:v>
                </c:pt>
                <c:pt idx="132">
                  <c:v>2132</c:v>
                </c:pt>
                <c:pt idx="133">
                  <c:v>2133</c:v>
                </c:pt>
                <c:pt idx="134">
                  <c:v>2134</c:v>
                </c:pt>
                <c:pt idx="135">
                  <c:v>2135</c:v>
                </c:pt>
                <c:pt idx="136">
                  <c:v>2136</c:v>
                </c:pt>
                <c:pt idx="137">
                  <c:v>2137</c:v>
                </c:pt>
                <c:pt idx="138">
                  <c:v>2138</c:v>
                </c:pt>
                <c:pt idx="139">
                  <c:v>2139</c:v>
                </c:pt>
                <c:pt idx="140">
                  <c:v>2140</c:v>
                </c:pt>
                <c:pt idx="141">
                  <c:v>2141</c:v>
                </c:pt>
                <c:pt idx="142">
                  <c:v>2142</c:v>
                </c:pt>
                <c:pt idx="143">
                  <c:v>2143</c:v>
                </c:pt>
                <c:pt idx="144">
                  <c:v>2144</c:v>
                </c:pt>
                <c:pt idx="145">
                  <c:v>2145</c:v>
                </c:pt>
                <c:pt idx="146">
                  <c:v>2146</c:v>
                </c:pt>
                <c:pt idx="147">
                  <c:v>2147</c:v>
                </c:pt>
                <c:pt idx="148">
                  <c:v>2148</c:v>
                </c:pt>
                <c:pt idx="149">
                  <c:v>2149</c:v>
                </c:pt>
                <c:pt idx="150">
                  <c:v>2150</c:v>
                </c:pt>
                <c:pt idx="151">
                  <c:v>2151</c:v>
                </c:pt>
                <c:pt idx="152">
                  <c:v>2152</c:v>
                </c:pt>
                <c:pt idx="153">
                  <c:v>2153</c:v>
                </c:pt>
                <c:pt idx="154">
                  <c:v>2154</c:v>
                </c:pt>
                <c:pt idx="155">
                  <c:v>2155</c:v>
                </c:pt>
                <c:pt idx="156">
                  <c:v>2156</c:v>
                </c:pt>
                <c:pt idx="157">
                  <c:v>2157</c:v>
                </c:pt>
                <c:pt idx="158">
                  <c:v>2158</c:v>
                </c:pt>
                <c:pt idx="159">
                  <c:v>2159</c:v>
                </c:pt>
                <c:pt idx="160">
                  <c:v>2160</c:v>
                </c:pt>
                <c:pt idx="161">
                  <c:v>2161</c:v>
                </c:pt>
                <c:pt idx="162">
                  <c:v>2162</c:v>
                </c:pt>
                <c:pt idx="163">
                  <c:v>2163</c:v>
                </c:pt>
                <c:pt idx="164">
                  <c:v>2164</c:v>
                </c:pt>
                <c:pt idx="165">
                  <c:v>2165</c:v>
                </c:pt>
                <c:pt idx="166">
                  <c:v>2166</c:v>
                </c:pt>
                <c:pt idx="167">
                  <c:v>2167</c:v>
                </c:pt>
                <c:pt idx="168">
                  <c:v>2168</c:v>
                </c:pt>
                <c:pt idx="169">
                  <c:v>2169</c:v>
                </c:pt>
                <c:pt idx="170">
                  <c:v>2170</c:v>
                </c:pt>
                <c:pt idx="171">
                  <c:v>2171</c:v>
                </c:pt>
                <c:pt idx="172">
                  <c:v>2172</c:v>
                </c:pt>
                <c:pt idx="173">
                  <c:v>2173</c:v>
                </c:pt>
                <c:pt idx="174">
                  <c:v>2174</c:v>
                </c:pt>
                <c:pt idx="175">
                  <c:v>2175</c:v>
                </c:pt>
                <c:pt idx="176">
                  <c:v>2176</c:v>
                </c:pt>
                <c:pt idx="177">
                  <c:v>2177</c:v>
                </c:pt>
                <c:pt idx="178">
                  <c:v>2178</c:v>
                </c:pt>
                <c:pt idx="179">
                  <c:v>2179</c:v>
                </c:pt>
                <c:pt idx="180">
                  <c:v>2180</c:v>
                </c:pt>
                <c:pt idx="181">
                  <c:v>2181</c:v>
                </c:pt>
                <c:pt idx="182">
                  <c:v>2182</c:v>
                </c:pt>
                <c:pt idx="183">
                  <c:v>2183</c:v>
                </c:pt>
                <c:pt idx="184">
                  <c:v>2184</c:v>
                </c:pt>
                <c:pt idx="185">
                  <c:v>2185</c:v>
                </c:pt>
                <c:pt idx="186">
                  <c:v>2186</c:v>
                </c:pt>
                <c:pt idx="187">
                  <c:v>2187</c:v>
                </c:pt>
                <c:pt idx="188">
                  <c:v>2188</c:v>
                </c:pt>
                <c:pt idx="189">
                  <c:v>2189</c:v>
                </c:pt>
                <c:pt idx="190">
                  <c:v>2190</c:v>
                </c:pt>
                <c:pt idx="191">
                  <c:v>2191</c:v>
                </c:pt>
                <c:pt idx="192">
                  <c:v>2192</c:v>
                </c:pt>
                <c:pt idx="193">
                  <c:v>2193</c:v>
                </c:pt>
                <c:pt idx="194">
                  <c:v>2194</c:v>
                </c:pt>
                <c:pt idx="195">
                  <c:v>2195</c:v>
                </c:pt>
                <c:pt idx="196">
                  <c:v>2196</c:v>
                </c:pt>
                <c:pt idx="197">
                  <c:v>2197</c:v>
                </c:pt>
                <c:pt idx="198">
                  <c:v>2198</c:v>
                </c:pt>
                <c:pt idx="199">
                  <c:v>2199</c:v>
                </c:pt>
                <c:pt idx="200">
                  <c:v>2200</c:v>
                </c:pt>
                <c:pt idx="201">
                  <c:v>2201</c:v>
                </c:pt>
                <c:pt idx="202">
                  <c:v>2202</c:v>
                </c:pt>
                <c:pt idx="203">
                  <c:v>2203</c:v>
                </c:pt>
                <c:pt idx="204">
                  <c:v>2204</c:v>
                </c:pt>
                <c:pt idx="205">
                  <c:v>2205</c:v>
                </c:pt>
                <c:pt idx="206">
                  <c:v>2206</c:v>
                </c:pt>
                <c:pt idx="207">
                  <c:v>2207</c:v>
                </c:pt>
                <c:pt idx="208">
                  <c:v>2208</c:v>
                </c:pt>
                <c:pt idx="209">
                  <c:v>2209</c:v>
                </c:pt>
                <c:pt idx="210">
                  <c:v>2210</c:v>
                </c:pt>
                <c:pt idx="211">
                  <c:v>2211</c:v>
                </c:pt>
                <c:pt idx="212">
                  <c:v>2212</c:v>
                </c:pt>
                <c:pt idx="213">
                  <c:v>2213</c:v>
                </c:pt>
                <c:pt idx="214">
                  <c:v>2214</c:v>
                </c:pt>
                <c:pt idx="215">
                  <c:v>2215</c:v>
                </c:pt>
                <c:pt idx="216">
                  <c:v>2216</c:v>
                </c:pt>
                <c:pt idx="217">
                  <c:v>2217</c:v>
                </c:pt>
                <c:pt idx="218">
                  <c:v>2218</c:v>
                </c:pt>
                <c:pt idx="219">
                  <c:v>2219</c:v>
                </c:pt>
                <c:pt idx="220">
                  <c:v>2220</c:v>
                </c:pt>
                <c:pt idx="221">
                  <c:v>2221</c:v>
                </c:pt>
                <c:pt idx="222">
                  <c:v>2222</c:v>
                </c:pt>
                <c:pt idx="223">
                  <c:v>2223</c:v>
                </c:pt>
                <c:pt idx="224">
                  <c:v>2224</c:v>
                </c:pt>
                <c:pt idx="225">
                  <c:v>2225</c:v>
                </c:pt>
                <c:pt idx="226">
                  <c:v>2226</c:v>
                </c:pt>
                <c:pt idx="227">
                  <c:v>2227</c:v>
                </c:pt>
                <c:pt idx="228">
                  <c:v>2228</c:v>
                </c:pt>
                <c:pt idx="229">
                  <c:v>2229</c:v>
                </c:pt>
                <c:pt idx="230">
                  <c:v>2230</c:v>
                </c:pt>
                <c:pt idx="231">
                  <c:v>2231</c:v>
                </c:pt>
                <c:pt idx="232">
                  <c:v>2232</c:v>
                </c:pt>
                <c:pt idx="233">
                  <c:v>2233</c:v>
                </c:pt>
                <c:pt idx="234">
                  <c:v>2234</c:v>
                </c:pt>
                <c:pt idx="235">
                  <c:v>2235</c:v>
                </c:pt>
                <c:pt idx="236">
                  <c:v>2236</c:v>
                </c:pt>
                <c:pt idx="237">
                  <c:v>2237</c:v>
                </c:pt>
                <c:pt idx="238">
                  <c:v>2238</c:v>
                </c:pt>
                <c:pt idx="239">
                  <c:v>2239</c:v>
                </c:pt>
                <c:pt idx="240">
                  <c:v>2240</c:v>
                </c:pt>
                <c:pt idx="241">
                  <c:v>2241</c:v>
                </c:pt>
                <c:pt idx="242">
                  <c:v>2242</c:v>
                </c:pt>
                <c:pt idx="243">
                  <c:v>2243</c:v>
                </c:pt>
                <c:pt idx="244">
                  <c:v>2244</c:v>
                </c:pt>
                <c:pt idx="245">
                  <c:v>2245</c:v>
                </c:pt>
                <c:pt idx="246">
                  <c:v>2246</c:v>
                </c:pt>
                <c:pt idx="247">
                  <c:v>2247</c:v>
                </c:pt>
                <c:pt idx="248">
                  <c:v>2248</c:v>
                </c:pt>
                <c:pt idx="249">
                  <c:v>2249</c:v>
                </c:pt>
                <c:pt idx="250">
                  <c:v>2250</c:v>
                </c:pt>
              </c:numCache>
            </c:numRef>
          </c:xVal>
          <c:yVal>
            <c:numRef>
              <c:f>Лист1!$C$2:$C$252</c:f>
              <c:numCache>
                <c:formatCode>0</c:formatCode>
                <c:ptCount val="251"/>
                <c:pt idx="0">
                  <c:v>5.6188096139066825</c:v>
                </c:pt>
                <c:pt idx="1">
                  <c:v>5.6806165196596554</c:v>
                </c:pt>
                <c:pt idx="2">
                  <c:v>5.7431033013759114</c:v>
                </c:pt>
                <c:pt idx="3">
                  <c:v>5.8062774376910458</c:v>
                </c:pt>
                <c:pt idx="4">
                  <c:v>5.8701464895056468</c:v>
                </c:pt>
                <c:pt idx="5">
                  <c:v>5.9347181008902083</c:v>
                </c:pt>
                <c:pt idx="6">
                  <c:v>6</c:v>
                </c:pt>
                <c:pt idx="7">
                  <c:v>6.724244632229909</c:v>
                </c:pt>
                <c:pt idx="8">
                  <c:v>6.7982113231844377</c:v>
                </c:pt>
                <c:pt idx="9">
                  <c:v>6.8729916477394655</c:v>
                </c:pt>
                <c:pt idx="10">
                  <c:v>6.9485945558645987</c:v>
                </c:pt>
                <c:pt idx="11">
                  <c:v>7.0250290959791082</c:v>
                </c:pt>
                <c:pt idx="12">
                  <c:v>7.1023044160348778</c:v>
                </c:pt>
                <c:pt idx="13">
                  <c:v>7.1804297646112607</c:v>
                </c:pt>
                <c:pt idx="14">
                  <c:v>7.2594144920219836</c:v>
                </c:pt>
                <c:pt idx="15">
                  <c:v>7.3392680514342246</c:v>
                </c:pt>
                <c:pt idx="16">
                  <c:v>7.42</c:v>
                </c:pt>
                <c:pt idx="17">
                  <c:v>7.5016199999999991</c:v>
                </c:pt>
                <c:pt idx="18">
                  <c:v>7.5841378199999987</c:v>
                </c:pt>
                <c:pt idx="19">
                  <c:v>7.667563336019998</c:v>
                </c:pt>
                <c:pt idx="20">
                  <c:v>7.7519065327162169</c:v>
                </c:pt>
                <c:pt idx="21">
                  <c:v>7.8371775045760943</c:v>
                </c:pt>
                <c:pt idx="22">
                  <c:v>7.9233864571264307</c:v>
                </c:pt>
                <c:pt idx="23">
                  <c:v>8.0105437081548203</c:v>
                </c:pt>
                <c:pt idx="24">
                  <c:v>8.0986596889445224</c:v>
                </c:pt>
                <c:pt idx="25">
                  <c:v>8.1877449455229119</c:v>
                </c:pt>
                <c:pt idx="26">
                  <c:v>8.2778101399236625</c:v>
                </c:pt>
                <c:pt idx="27">
                  <c:v>8.3688660514628221</c:v>
                </c:pt>
                <c:pt idx="28">
                  <c:v>8.4609235780289129</c:v>
                </c:pt>
                <c:pt idx="29">
                  <c:v>8.5539937373872306</c:v>
                </c:pt>
                <c:pt idx="30">
                  <c:v>8.6480876684984889</c:v>
                </c:pt>
                <c:pt idx="31">
                  <c:v>8.743216632851972</c:v>
                </c:pt>
                <c:pt idx="32">
                  <c:v>8.8393920158133437</c:v>
                </c:pt>
                <c:pt idx="33">
                  <c:v>8.93662532798729</c:v>
                </c:pt>
                <c:pt idx="34">
                  <c:v>9.0349282065951488</c:v>
                </c:pt>
                <c:pt idx="35">
                  <c:v>9.1343124168676937</c:v>
                </c:pt>
                <c:pt idx="36">
                  <c:v>9.234789853453238</c:v>
                </c:pt>
                <c:pt idx="37">
                  <c:v>9.3363725418412233</c:v>
                </c:pt>
                <c:pt idx="38">
                  <c:v>9.4390726398014753</c:v>
                </c:pt>
                <c:pt idx="39">
                  <c:v>9.54290243883929</c:v>
                </c:pt>
                <c:pt idx="40">
                  <c:v>9.6478743656665209</c:v>
                </c:pt>
                <c:pt idx="41">
                  <c:v>9.7540009836888508</c:v>
                </c:pt>
                <c:pt idx="42">
                  <c:v>9.8612949945094268</c:v>
                </c:pt>
                <c:pt idx="43">
                  <c:v>9.9697692394490289</c:v>
                </c:pt>
                <c:pt idx="44">
                  <c:v>10.079436701082967</c:v>
                </c:pt>
                <c:pt idx="45">
                  <c:v>10.190310504794878</c:v>
                </c:pt>
                <c:pt idx="46">
                  <c:v>10.30240392034762</c:v>
                </c:pt>
                <c:pt idx="47">
                  <c:v>10.415730363471443</c:v>
                </c:pt>
                <c:pt idx="48">
                  <c:v>10.530303397469629</c:v>
                </c:pt>
                <c:pt idx="49">
                  <c:v>10.646136734841793</c:v>
                </c:pt>
                <c:pt idx="50">
                  <c:v>10.763244238925052</c:v>
                </c:pt>
                <c:pt idx="51">
                  <c:v>10.881639925553227</c:v>
                </c:pt>
                <c:pt idx="52">
                  <c:v>11.001337964734311</c:v>
                </c:pt>
                <c:pt idx="53">
                  <c:v>11.122352682346389</c:v>
                </c:pt>
                <c:pt idx="54">
                  <c:v>11.244698561852198</c:v>
                </c:pt>
                <c:pt idx="55">
                  <c:v>11.368390246032572</c:v>
                </c:pt>
                <c:pt idx="56">
                  <c:v>11.493442538738929</c:v>
                </c:pt>
                <c:pt idx="57">
                  <c:v>11.619870406665056</c:v>
                </c:pt>
                <c:pt idx="58">
                  <c:v>11.747688981138371</c:v>
                </c:pt>
                <c:pt idx="59">
                  <c:v>11.876913559930891</c:v>
                </c:pt>
                <c:pt idx="60">
                  <c:v>12.00755960909013</c:v>
                </c:pt>
                <c:pt idx="61">
                  <c:v>12.13964276479012</c:v>
                </c:pt>
                <c:pt idx="62">
                  <c:v>12.27317883520281</c:v>
                </c:pt>
                <c:pt idx="63">
                  <c:v>12.40818380239004</c:v>
                </c:pt>
                <c:pt idx="64">
                  <c:v>12.544673824216328</c:v>
                </c:pt>
                <c:pt idx="65">
                  <c:v>12.682665236282707</c:v>
                </c:pt>
                <c:pt idx="66">
                  <c:v>12.822174553881815</c:v>
                </c:pt>
                <c:pt idx="67">
                  <c:v>12.963218473974514</c:v>
                </c:pt>
                <c:pt idx="68">
                  <c:v>13.105813877188233</c:v>
                </c:pt>
                <c:pt idx="69">
                  <c:v>13.249977829837302</c:v>
                </c:pt>
                <c:pt idx="70">
                  <c:v>13.395727585965512</c:v>
                </c:pt>
                <c:pt idx="71">
                  <c:v>13.543080589411131</c:v>
                </c:pt>
                <c:pt idx="72">
                  <c:v>13.692054475894652</c:v>
                </c:pt>
                <c:pt idx="73">
                  <c:v>13.842667075129492</c:v>
                </c:pt>
                <c:pt idx="74">
                  <c:v>13.994936412955916</c:v>
                </c:pt>
                <c:pt idx="75">
                  <c:v>14.14888071349843</c:v>
                </c:pt>
                <c:pt idx="76">
                  <c:v>14.304518401346911</c:v>
                </c:pt>
                <c:pt idx="77">
                  <c:v>14.461868103761725</c:v>
                </c:pt>
                <c:pt idx="78">
                  <c:v>14.620948652903103</c:v>
                </c:pt>
                <c:pt idx="79">
                  <c:v>14.781779088085035</c:v>
                </c:pt>
                <c:pt idx="80">
                  <c:v>14.944378658053969</c:v>
                </c:pt>
                <c:pt idx="81">
                  <c:v>15.10876682329256</c:v>
                </c:pt>
                <c:pt idx="82">
                  <c:v>15.274963258348777</c:v>
                </c:pt>
                <c:pt idx="83">
                  <c:v>15.442987854190612</c:v>
                </c:pt>
                <c:pt idx="84">
                  <c:v>15.612860720586708</c:v>
                </c:pt>
                <c:pt idx="85">
                  <c:v>15.78460218851316</c:v>
                </c:pt>
                <c:pt idx="86">
                  <c:v>15.958232812586804</c:v>
                </c:pt>
                <c:pt idx="87">
                  <c:v>16.133773373525258</c:v>
                </c:pt>
                <c:pt idx="88">
                  <c:v>16.311244880634035</c:v>
                </c:pt>
                <c:pt idx="89">
                  <c:v>16.49066857432101</c:v>
                </c:pt>
                <c:pt idx="90">
                  <c:v>16.672065928638538</c:v>
                </c:pt>
                <c:pt idx="91">
                  <c:v>16.85545865385356</c:v>
                </c:pt>
                <c:pt idx="92">
                  <c:v>17.040868699045948</c:v>
                </c:pt>
                <c:pt idx="93">
                  <c:v>17.228318254735452</c:v>
                </c:pt>
                <c:pt idx="94">
                  <c:v>17.417829755537539</c:v>
                </c:pt>
                <c:pt idx="95">
                  <c:v>17.609425882848452</c:v>
                </c:pt>
                <c:pt idx="96">
                  <c:v>17.803129567559782</c:v>
                </c:pt>
                <c:pt idx="97">
                  <c:v>17.998963992802938</c:v>
                </c:pt>
                <c:pt idx="98">
                  <c:v>18.196952596723769</c:v>
                </c:pt>
                <c:pt idx="99">
                  <c:v>18.39711907528773</c:v>
                </c:pt>
                <c:pt idx="100">
                  <c:v>18.599487385115893</c:v>
                </c:pt>
                <c:pt idx="101">
                  <c:v>18.804081746352164</c:v>
                </c:pt>
                <c:pt idx="102">
                  <c:v>19.010926645562037</c:v>
                </c:pt>
                <c:pt idx="103">
                  <c:v>19.220046838663219</c:v>
                </c:pt>
                <c:pt idx="104">
                  <c:v>19.431467353888511</c:v>
                </c:pt>
                <c:pt idx="105">
                  <c:v>19.645213494781281</c:v>
                </c:pt>
                <c:pt idx="106">
                  <c:v>19.861310843223873</c:v>
                </c:pt>
                <c:pt idx="107">
                  <c:v>20.079785262499332</c:v>
                </c:pt>
                <c:pt idx="108">
                  <c:v>20.300662900386822</c:v>
                </c:pt>
                <c:pt idx="109">
                  <c:v>20.523970192291074</c:v>
                </c:pt>
                <c:pt idx="110">
                  <c:v>20.749733864406274</c:v>
                </c:pt>
                <c:pt idx="111">
                  <c:v>20.97798093691474</c:v>
                </c:pt>
                <c:pt idx="112">
                  <c:v>21.208738727220801</c:v>
                </c:pt>
                <c:pt idx="113">
                  <c:v>21.442034853220228</c:v>
                </c:pt>
                <c:pt idx="114">
                  <c:v>21.677897236605649</c:v>
                </c:pt>
                <c:pt idx="115">
                  <c:v>21.91635410620831</c:v>
                </c:pt>
                <c:pt idx="116">
                  <c:v>22.1574340013766</c:v>
                </c:pt>
                <c:pt idx="117">
                  <c:v>22.401165775391743</c:v>
                </c:pt>
                <c:pt idx="118">
                  <c:v>22.647578598921051</c:v>
                </c:pt>
                <c:pt idx="119">
                  <c:v>22.89670196350918</c:v>
                </c:pt>
                <c:pt idx="120">
                  <c:v>23.14856568510778</c:v>
                </c:pt>
                <c:pt idx="121">
                  <c:v>23.403199907643963</c:v>
                </c:pt>
                <c:pt idx="122">
                  <c:v>23.660635106628042</c:v>
                </c:pt>
                <c:pt idx="123">
                  <c:v>23.920902092800947</c:v>
                </c:pt>
                <c:pt idx="124">
                  <c:v>24.184032015821757</c:v>
                </c:pt>
                <c:pt idx="125">
                  <c:v>24.450056367995792</c:v>
                </c:pt>
                <c:pt idx="126">
                  <c:v>24.719006988043745</c:v>
                </c:pt>
                <c:pt idx="127">
                  <c:v>24.990916064912224</c:v>
                </c:pt>
                <c:pt idx="128">
                  <c:v>25.265816141626257</c:v>
                </c:pt>
                <c:pt idx="129">
                  <c:v>25.543740119184143</c:v>
                </c:pt>
                <c:pt idx="130">
                  <c:v>25.824721260495167</c:v>
                </c:pt>
                <c:pt idx="131">
                  <c:v>26.108793194360612</c:v>
                </c:pt>
                <c:pt idx="132">
                  <c:v>26.395989919498575</c:v>
                </c:pt>
                <c:pt idx="133">
                  <c:v>26.686345808613058</c:v>
                </c:pt>
                <c:pt idx="134">
                  <c:v>26.9798956125078</c:v>
                </c:pt>
                <c:pt idx="135">
                  <c:v>27.276674464245382</c:v>
                </c:pt>
                <c:pt idx="136">
                  <c:v>27.576717883352078</c:v>
                </c:pt>
                <c:pt idx="137">
                  <c:v>27.880061780068949</c:v>
                </c:pt>
                <c:pt idx="138">
                  <c:v>28.186742459649704</c:v>
                </c:pt>
                <c:pt idx="139">
                  <c:v>28.496796626705848</c:v>
                </c:pt>
                <c:pt idx="140">
                  <c:v>28.81026138959961</c:v>
                </c:pt>
                <c:pt idx="141">
                  <c:v>29.127174264885202</c:v>
                </c:pt>
                <c:pt idx="142">
                  <c:v>29.447573181798937</c:v>
                </c:pt>
                <c:pt idx="143">
                  <c:v>29.771496486798721</c:v>
                </c:pt>
                <c:pt idx="144">
                  <c:v>30.098982948153505</c:v>
                </c:pt>
                <c:pt idx="145">
                  <c:v>30.430071760583189</c:v>
                </c:pt>
                <c:pt idx="146">
                  <c:v>30.7648025499496</c:v>
                </c:pt>
                <c:pt idx="147">
                  <c:v>31.103215377999042</c:v>
                </c:pt>
                <c:pt idx="148">
                  <c:v>31.445350747157029</c:v>
                </c:pt>
                <c:pt idx="149">
                  <c:v>31.791249605375754</c:v>
                </c:pt>
                <c:pt idx="150">
                  <c:v>32.140953351034881</c:v>
                </c:pt>
                <c:pt idx="151">
                  <c:v>32.494503837896261</c:v>
                </c:pt>
                <c:pt idx="152">
                  <c:v>32.851943380113113</c:v>
                </c:pt>
                <c:pt idx="153">
                  <c:v>33.213314757294356</c:v>
                </c:pt>
                <c:pt idx="154">
                  <c:v>33.578661219624593</c:v>
                </c:pt>
                <c:pt idx="155">
                  <c:v>33.948026493040459</c:v>
                </c:pt>
                <c:pt idx="156">
                  <c:v>34.321454784463903</c:v>
                </c:pt>
                <c:pt idx="157">
                  <c:v>34.698990787093003</c:v>
                </c:pt>
                <c:pt idx="158">
                  <c:v>35.080679685751022</c:v>
                </c:pt>
                <c:pt idx="159">
                  <c:v>35.466567162294282</c:v>
                </c:pt>
                <c:pt idx="160">
                  <c:v>35.856699401079517</c:v>
                </c:pt>
                <c:pt idx="161">
                  <c:v>36.25112309449139</c:v>
                </c:pt>
                <c:pt idx="162">
                  <c:v>36.649885448530789</c:v>
                </c:pt>
                <c:pt idx="163">
                  <c:v>37.053034188464622</c:v>
                </c:pt>
                <c:pt idx="164">
                  <c:v>37.460617564537728</c:v>
                </c:pt>
                <c:pt idx="165">
                  <c:v>37.872684357747637</c:v>
                </c:pt>
                <c:pt idx="166">
                  <c:v>38.289283885682856</c:v>
                </c:pt>
                <c:pt idx="167">
                  <c:v>38.710466008425364</c:v>
                </c:pt>
                <c:pt idx="168">
                  <c:v>39.136281134518036</c:v>
                </c:pt>
                <c:pt idx="169">
                  <c:v>39.566780226997729</c:v>
                </c:pt>
                <c:pt idx="170">
                  <c:v>40.002014809494703</c:v>
                </c:pt>
                <c:pt idx="171">
                  <c:v>40.442036972399144</c:v>
                </c:pt>
                <c:pt idx="172">
                  <c:v>40.886899379095532</c:v>
                </c:pt>
                <c:pt idx="173">
                  <c:v>41.336655272265581</c:v>
                </c:pt>
                <c:pt idx="174">
                  <c:v>41.791358480260499</c:v>
                </c:pt>
                <c:pt idx="175">
                  <c:v>42.251063423543357</c:v>
                </c:pt>
                <c:pt idx="176">
                  <c:v>42.715825121202329</c:v>
                </c:pt>
                <c:pt idx="177">
                  <c:v>43.185699197535548</c:v>
                </c:pt>
                <c:pt idx="178">
                  <c:v>43.660741888708436</c:v>
                </c:pt>
                <c:pt idx="179">
                  <c:v>44.141010049484223</c:v>
                </c:pt>
                <c:pt idx="180">
                  <c:v>44.626561160028544</c:v>
                </c:pt>
                <c:pt idx="181">
                  <c:v>45.117453332788855</c:v>
                </c:pt>
                <c:pt idx="182">
                  <c:v>45.613745319449528</c:v>
                </c:pt>
                <c:pt idx="183">
                  <c:v>46.115496517963471</c:v>
                </c:pt>
                <c:pt idx="184">
                  <c:v>46.622766979661066</c:v>
                </c:pt>
                <c:pt idx="185">
                  <c:v>47.135617416437334</c:v>
                </c:pt>
                <c:pt idx="186">
                  <c:v>47.654109208018141</c:v>
                </c:pt>
                <c:pt idx="187">
                  <c:v>48.178304409306335</c:v>
                </c:pt>
                <c:pt idx="188">
                  <c:v>48.708265757808697</c:v>
                </c:pt>
                <c:pt idx="189">
                  <c:v>49.244056681144585</c:v>
                </c:pt>
                <c:pt idx="190">
                  <c:v>49.78574130463717</c:v>
                </c:pt>
                <c:pt idx="191">
                  <c:v>50.333384458988171</c:v>
                </c:pt>
                <c:pt idx="192">
                  <c:v>50.887051688037033</c:v>
                </c:pt>
                <c:pt idx="193">
                  <c:v>51.446809256605434</c:v>
                </c:pt>
                <c:pt idx="194">
                  <c:v>52.012724158428085</c:v>
                </c:pt>
                <c:pt idx="195">
                  <c:v>52.584864124170792</c:v>
                </c:pt>
                <c:pt idx="196">
                  <c:v>53.163297629536665</c:v>
                </c:pt>
                <c:pt idx="197">
                  <c:v>53.748093903461566</c:v>
                </c:pt>
                <c:pt idx="198">
                  <c:v>54.33932293639964</c:v>
                </c:pt>
                <c:pt idx="199">
                  <c:v>54.937055488700032</c:v>
                </c:pt>
                <c:pt idx="200">
                  <c:v>55.541363099075724</c:v>
                </c:pt>
                <c:pt idx="201">
                  <c:v>56.152318093165555</c:v>
                </c:pt>
                <c:pt idx="202">
                  <c:v>56.769993592190367</c:v>
                </c:pt>
                <c:pt idx="203">
                  <c:v>57.394463521704452</c:v>
                </c:pt>
                <c:pt idx="204">
                  <c:v>58.025802620443194</c:v>
                </c:pt>
                <c:pt idx="205">
                  <c:v>58.664086449268062</c:v>
                </c:pt>
                <c:pt idx="206">
                  <c:v>59.309391400210004</c:v>
                </c:pt>
                <c:pt idx="207">
                  <c:v>59.961794705612306</c:v>
                </c:pt>
                <c:pt idx="208">
                  <c:v>60.621374447374038</c:v>
                </c:pt>
                <c:pt idx="209">
                  <c:v>61.288209566295144</c:v>
                </c:pt>
                <c:pt idx="210">
                  <c:v>61.962379871524384</c:v>
                </c:pt>
                <c:pt idx="211">
                  <c:v>62.643966050111146</c:v>
                </c:pt>
                <c:pt idx="212">
                  <c:v>63.333049676662363</c:v>
                </c:pt>
                <c:pt idx="213">
                  <c:v>64.029713223105645</c:v>
                </c:pt>
                <c:pt idx="214">
                  <c:v>64.734040068559807</c:v>
                </c:pt>
                <c:pt idx="215">
                  <c:v>65.446114509313958</c:v>
                </c:pt>
                <c:pt idx="216">
                  <c:v>66.166021768916409</c:v>
                </c:pt>
                <c:pt idx="217">
                  <c:v>66.893848008374476</c:v>
                </c:pt>
                <c:pt idx="218">
                  <c:v>67.629680336466592</c:v>
                </c:pt>
                <c:pt idx="219">
                  <c:v>68.373606820167723</c:v>
                </c:pt>
                <c:pt idx="220">
                  <c:v>69.125716495189565</c:v>
                </c:pt>
                <c:pt idx="221">
                  <c:v>69.886099376636636</c:v>
                </c:pt>
                <c:pt idx="222">
                  <c:v>70.654846469779628</c:v>
                </c:pt>
                <c:pt idx="223">
                  <c:v>71.432049780947196</c:v>
                </c:pt>
                <c:pt idx="224">
                  <c:v>72.217802328537601</c:v>
                </c:pt>
                <c:pt idx="225">
                  <c:v>73.012198154151505</c:v>
                </c:pt>
                <c:pt idx="226">
                  <c:v>73.815332333847167</c:v>
                </c:pt>
                <c:pt idx="227">
                  <c:v>74.627300989519483</c:v>
                </c:pt>
                <c:pt idx="228">
                  <c:v>75.448201300404193</c:v>
                </c:pt>
                <c:pt idx="229">
                  <c:v>76.278131514708633</c:v>
                </c:pt>
                <c:pt idx="230">
                  <c:v>77.117190961370426</c:v>
                </c:pt>
                <c:pt idx="231">
                  <c:v>77.965480061945499</c:v>
                </c:pt>
                <c:pt idx="232">
                  <c:v>78.823100342626887</c:v>
                </c:pt>
                <c:pt idx="233">
                  <c:v>79.69015444639578</c:v>
                </c:pt>
                <c:pt idx="234">
                  <c:v>80.566746145306126</c:v>
                </c:pt>
                <c:pt idx="235">
                  <c:v>81.45298035290449</c:v>
                </c:pt>
                <c:pt idx="236">
                  <c:v>82.348963136786438</c:v>
                </c:pt>
                <c:pt idx="237">
                  <c:v>83.254801731291082</c:v>
                </c:pt>
                <c:pt idx="238">
                  <c:v>84.17060455033527</c:v>
                </c:pt>
                <c:pt idx="239">
                  <c:v>85.096481200388951</c:v>
                </c:pt>
                <c:pt idx="240">
                  <c:v>86.032542493593226</c:v>
                </c:pt>
                <c:pt idx="241">
                  <c:v>86.978900461022747</c:v>
                </c:pt>
                <c:pt idx="242">
                  <c:v>87.935668366093992</c:v>
                </c:pt>
                <c:pt idx="243">
                  <c:v>88.902960718121022</c:v>
                </c:pt>
                <c:pt idx="244">
                  <c:v>89.880893286020338</c:v>
                </c:pt>
                <c:pt idx="245">
                  <c:v>90.869583112166552</c:v>
                </c:pt>
                <c:pt idx="246">
                  <c:v>91.86914852640038</c:v>
                </c:pt>
                <c:pt idx="247">
                  <c:v>92.879709160190771</c:v>
                </c:pt>
                <c:pt idx="248">
                  <c:v>93.901385960952865</c:v>
                </c:pt>
                <c:pt idx="249">
                  <c:v>94.934301206523344</c:v>
                </c:pt>
                <c:pt idx="250">
                  <c:v>95.978578519795093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894515152"/>
        <c:axId val="-894517328"/>
      </c:scatterChart>
      <c:valAx>
        <c:axId val="-894515152"/>
        <c:scaling>
          <c:orientation val="minMax"/>
          <c:max val="2250"/>
          <c:min val="2000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alpha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894517328"/>
        <c:crosses val="autoZero"/>
        <c:crossBetween val="midCat"/>
      </c:valAx>
      <c:valAx>
        <c:axId val="-89451732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8945151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 sz="2200"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640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НАСЕЛЕНИЕ МИРА, ПРОГНОЗ, МЛРД.ЧЕЛ.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circle"/>
            <c:size val="6"/>
            <c:spPr>
              <a:solidFill>
                <a:schemeClr val="accent1"/>
              </a:solidFill>
              <a:ln w="22225">
                <a:solidFill>
                  <a:schemeClr val="lt1"/>
                </a:solidFill>
                <a:round/>
              </a:ln>
              <a:effectLst/>
            </c:spPr>
          </c:marker>
          <c:xVal>
            <c:numRef>
              <c:f>Лист1!$B$2:$B$252</c:f>
              <c:numCache>
                <c:formatCode>General</c:formatCode>
                <c:ptCount val="25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  <c:pt idx="27">
                  <c:v>2027</c:v>
                </c:pt>
                <c:pt idx="28">
                  <c:v>2028</c:v>
                </c:pt>
                <c:pt idx="29">
                  <c:v>2029</c:v>
                </c:pt>
                <c:pt idx="30">
                  <c:v>2030</c:v>
                </c:pt>
                <c:pt idx="31">
                  <c:v>2031</c:v>
                </c:pt>
                <c:pt idx="32">
                  <c:v>2032</c:v>
                </c:pt>
                <c:pt idx="33">
                  <c:v>2033</c:v>
                </c:pt>
                <c:pt idx="34">
                  <c:v>2034</c:v>
                </c:pt>
                <c:pt idx="35">
                  <c:v>2035</c:v>
                </c:pt>
                <c:pt idx="36">
                  <c:v>2036</c:v>
                </c:pt>
                <c:pt idx="37">
                  <c:v>2037</c:v>
                </c:pt>
                <c:pt idx="38">
                  <c:v>2038</c:v>
                </c:pt>
                <c:pt idx="39">
                  <c:v>2039</c:v>
                </c:pt>
                <c:pt idx="40">
                  <c:v>2040</c:v>
                </c:pt>
                <c:pt idx="41">
                  <c:v>2041</c:v>
                </c:pt>
                <c:pt idx="42">
                  <c:v>2042</c:v>
                </c:pt>
                <c:pt idx="43">
                  <c:v>2043</c:v>
                </c:pt>
                <c:pt idx="44">
                  <c:v>2044</c:v>
                </c:pt>
                <c:pt idx="45">
                  <c:v>2045</c:v>
                </c:pt>
                <c:pt idx="46">
                  <c:v>2046</c:v>
                </c:pt>
                <c:pt idx="47">
                  <c:v>2047</c:v>
                </c:pt>
                <c:pt idx="48">
                  <c:v>2048</c:v>
                </c:pt>
                <c:pt idx="49">
                  <c:v>2049</c:v>
                </c:pt>
                <c:pt idx="50">
                  <c:v>2050</c:v>
                </c:pt>
                <c:pt idx="51">
                  <c:v>2051</c:v>
                </c:pt>
                <c:pt idx="52">
                  <c:v>2052</c:v>
                </c:pt>
                <c:pt idx="53">
                  <c:v>2053</c:v>
                </c:pt>
                <c:pt idx="54">
                  <c:v>2054</c:v>
                </c:pt>
                <c:pt idx="55">
                  <c:v>2055</c:v>
                </c:pt>
                <c:pt idx="56">
                  <c:v>2056</c:v>
                </c:pt>
                <c:pt idx="57">
                  <c:v>2057</c:v>
                </c:pt>
                <c:pt idx="58">
                  <c:v>2058</c:v>
                </c:pt>
                <c:pt idx="59">
                  <c:v>2059</c:v>
                </c:pt>
                <c:pt idx="60">
                  <c:v>2060</c:v>
                </c:pt>
                <c:pt idx="61">
                  <c:v>2061</c:v>
                </c:pt>
                <c:pt idx="62">
                  <c:v>2062</c:v>
                </c:pt>
                <c:pt idx="63">
                  <c:v>2063</c:v>
                </c:pt>
                <c:pt idx="64">
                  <c:v>2064</c:v>
                </c:pt>
                <c:pt idx="65">
                  <c:v>2065</c:v>
                </c:pt>
                <c:pt idx="66">
                  <c:v>2066</c:v>
                </c:pt>
                <c:pt idx="67">
                  <c:v>2067</c:v>
                </c:pt>
                <c:pt idx="68">
                  <c:v>2068</c:v>
                </c:pt>
                <c:pt idx="69">
                  <c:v>2069</c:v>
                </c:pt>
                <c:pt idx="70">
                  <c:v>2070</c:v>
                </c:pt>
                <c:pt idx="71">
                  <c:v>2071</c:v>
                </c:pt>
                <c:pt idx="72">
                  <c:v>2072</c:v>
                </c:pt>
                <c:pt idx="73">
                  <c:v>2073</c:v>
                </c:pt>
                <c:pt idx="74">
                  <c:v>2074</c:v>
                </c:pt>
                <c:pt idx="75">
                  <c:v>2075</c:v>
                </c:pt>
                <c:pt idx="76">
                  <c:v>2076</c:v>
                </c:pt>
                <c:pt idx="77">
                  <c:v>2077</c:v>
                </c:pt>
                <c:pt idx="78">
                  <c:v>2078</c:v>
                </c:pt>
                <c:pt idx="79">
                  <c:v>2079</c:v>
                </c:pt>
                <c:pt idx="80">
                  <c:v>2080</c:v>
                </c:pt>
                <c:pt idx="81">
                  <c:v>2081</c:v>
                </c:pt>
                <c:pt idx="82">
                  <c:v>2082</c:v>
                </c:pt>
                <c:pt idx="83">
                  <c:v>2083</c:v>
                </c:pt>
                <c:pt idx="84">
                  <c:v>2084</c:v>
                </c:pt>
                <c:pt idx="85">
                  <c:v>2085</c:v>
                </c:pt>
                <c:pt idx="86">
                  <c:v>2086</c:v>
                </c:pt>
                <c:pt idx="87">
                  <c:v>2087</c:v>
                </c:pt>
                <c:pt idx="88">
                  <c:v>2088</c:v>
                </c:pt>
                <c:pt idx="89">
                  <c:v>2089</c:v>
                </c:pt>
                <c:pt idx="90">
                  <c:v>2090</c:v>
                </c:pt>
                <c:pt idx="91">
                  <c:v>2091</c:v>
                </c:pt>
                <c:pt idx="92">
                  <c:v>2092</c:v>
                </c:pt>
                <c:pt idx="93">
                  <c:v>2093</c:v>
                </c:pt>
                <c:pt idx="94">
                  <c:v>2094</c:v>
                </c:pt>
                <c:pt idx="95">
                  <c:v>2095</c:v>
                </c:pt>
                <c:pt idx="96">
                  <c:v>2096</c:v>
                </c:pt>
                <c:pt idx="97">
                  <c:v>2097</c:v>
                </c:pt>
                <c:pt idx="98">
                  <c:v>2098</c:v>
                </c:pt>
                <c:pt idx="99">
                  <c:v>2099</c:v>
                </c:pt>
                <c:pt idx="100">
                  <c:v>2100</c:v>
                </c:pt>
                <c:pt idx="101">
                  <c:v>2101</c:v>
                </c:pt>
                <c:pt idx="102">
                  <c:v>2102</c:v>
                </c:pt>
                <c:pt idx="103">
                  <c:v>2103</c:v>
                </c:pt>
                <c:pt idx="104">
                  <c:v>2104</c:v>
                </c:pt>
                <c:pt idx="105">
                  <c:v>2105</c:v>
                </c:pt>
                <c:pt idx="106">
                  <c:v>2106</c:v>
                </c:pt>
                <c:pt idx="107">
                  <c:v>2107</c:v>
                </c:pt>
                <c:pt idx="108">
                  <c:v>2108</c:v>
                </c:pt>
                <c:pt idx="109">
                  <c:v>2109</c:v>
                </c:pt>
                <c:pt idx="110">
                  <c:v>2110</c:v>
                </c:pt>
                <c:pt idx="111">
                  <c:v>2111</c:v>
                </c:pt>
                <c:pt idx="112">
                  <c:v>2112</c:v>
                </c:pt>
                <c:pt idx="113">
                  <c:v>2113</c:v>
                </c:pt>
                <c:pt idx="114">
                  <c:v>2114</c:v>
                </c:pt>
                <c:pt idx="115">
                  <c:v>2115</c:v>
                </c:pt>
                <c:pt idx="116">
                  <c:v>2116</c:v>
                </c:pt>
                <c:pt idx="117">
                  <c:v>2117</c:v>
                </c:pt>
                <c:pt idx="118">
                  <c:v>2118</c:v>
                </c:pt>
                <c:pt idx="119">
                  <c:v>2119</c:v>
                </c:pt>
                <c:pt idx="120">
                  <c:v>2120</c:v>
                </c:pt>
                <c:pt idx="121">
                  <c:v>2121</c:v>
                </c:pt>
                <c:pt idx="122">
                  <c:v>2122</c:v>
                </c:pt>
                <c:pt idx="123">
                  <c:v>2123</c:v>
                </c:pt>
                <c:pt idx="124">
                  <c:v>2124</c:v>
                </c:pt>
                <c:pt idx="125">
                  <c:v>2125</c:v>
                </c:pt>
                <c:pt idx="126">
                  <c:v>2126</c:v>
                </c:pt>
                <c:pt idx="127">
                  <c:v>2127</c:v>
                </c:pt>
                <c:pt idx="128">
                  <c:v>2128</c:v>
                </c:pt>
                <c:pt idx="129">
                  <c:v>2129</c:v>
                </c:pt>
                <c:pt idx="130">
                  <c:v>2130</c:v>
                </c:pt>
                <c:pt idx="131">
                  <c:v>2131</c:v>
                </c:pt>
                <c:pt idx="132">
                  <c:v>2132</c:v>
                </c:pt>
                <c:pt idx="133">
                  <c:v>2133</c:v>
                </c:pt>
                <c:pt idx="134">
                  <c:v>2134</c:v>
                </c:pt>
                <c:pt idx="135">
                  <c:v>2135</c:v>
                </c:pt>
                <c:pt idx="136">
                  <c:v>2136</c:v>
                </c:pt>
                <c:pt idx="137">
                  <c:v>2137</c:v>
                </c:pt>
                <c:pt idx="138">
                  <c:v>2138</c:v>
                </c:pt>
                <c:pt idx="139">
                  <c:v>2139</c:v>
                </c:pt>
                <c:pt idx="140">
                  <c:v>2140</c:v>
                </c:pt>
                <c:pt idx="141">
                  <c:v>2141</c:v>
                </c:pt>
                <c:pt idx="142">
                  <c:v>2142</c:v>
                </c:pt>
                <c:pt idx="143">
                  <c:v>2143</c:v>
                </c:pt>
                <c:pt idx="144">
                  <c:v>2144</c:v>
                </c:pt>
                <c:pt idx="145">
                  <c:v>2145</c:v>
                </c:pt>
                <c:pt idx="146">
                  <c:v>2146</c:v>
                </c:pt>
                <c:pt idx="147">
                  <c:v>2147</c:v>
                </c:pt>
                <c:pt idx="148">
                  <c:v>2148</c:v>
                </c:pt>
                <c:pt idx="149">
                  <c:v>2149</c:v>
                </c:pt>
                <c:pt idx="150">
                  <c:v>2150</c:v>
                </c:pt>
                <c:pt idx="151">
                  <c:v>2151</c:v>
                </c:pt>
                <c:pt idx="152">
                  <c:v>2152</c:v>
                </c:pt>
                <c:pt idx="153">
                  <c:v>2153</c:v>
                </c:pt>
                <c:pt idx="154">
                  <c:v>2154</c:v>
                </c:pt>
                <c:pt idx="155">
                  <c:v>2155</c:v>
                </c:pt>
                <c:pt idx="156">
                  <c:v>2156</c:v>
                </c:pt>
                <c:pt idx="157">
                  <c:v>2157</c:v>
                </c:pt>
                <c:pt idx="158">
                  <c:v>2158</c:v>
                </c:pt>
                <c:pt idx="159">
                  <c:v>2159</c:v>
                </c:pt>
                <c:pt idx="160">
                  <c:v>2160</c:v>
                </c:pt>
                <c:pt idx="161">
                  <c:v>2161</c:v>
                </c:pt>
                <c:pt idx="162">
                  <c:v>2162</c:v>
                </c:pt>
                <c:pt idx="163">
                  <c:v>2163</c:v>
                </c:pt>
                <c:pt idx="164">
                  <c:v>2164</c:v>
                </c:pt>
                <c:pt idx="165">
                  <c:v>2165</c:v>
                </c:pt>
                <c:pt idx="166">
                  <c:v>2166</c:v>
                </c:pt>
                <c:pt idx="167">
                  <c:v>2167</c:v>
                </c:pt>
                <c:pt idx="168">
                  <c:v>2168</c:v>
                </c:pt>
                <c:pt idx="169">
                  <c:v>2169</c:v>
                </c:pt>
                <c:pt idx="170">
                  <c:v>2170</c:v>
                </c:pt>
                <c:pt idx="171">
                  <c:v>2171</c:v>
                </c:pt>
                <c:pt idx="172">
                  <c:v>2172</c:v>
                </c:pt>
                <c:pt idx="173">
                  <c:v>2173</c:v>
                </c:pt>
                <c:pt idx="174">
                  <c:v>2174</c:v>
                </c:pt>
                <c:pt idx="175">
                  <c:v>2175</c:v>
                </c:pt>
                <c:pt idx="176">
                  <c:v>2176</c:v>
                </c:pt>
                <c:pt idx="177">
                  <c:v>2177</c:v>
                </c:pt>
                <c:pt idx="178">
                  <c:v>2178</c:v>
                </c:pt>
                <c:pt idx="179">
                  <c:v>2179</c:v>
                </c:pt>
                <c:pt idx="180">
                  <c:v>2180</c:v>
                </c:pt>
                <c:pt idx="181">
                  <c:v>2181</c:v>
                </c:pt>
                <c:pt idx="182">
                  <c:v>2182</c:v>
                </c:pt>
                <c:pt idx="183">
                  <c:v>2183</c:v>
                </c:pt>
                <c:pt idx="184">
                  <c:v>2184</c:v>
                </c:pt>
                <c:pt idx="185">
                  <c:v>2185</c:v>
                </c:pt>
                <c:pt idx="186">
                  <c:v>2186</c:v>
                </c:pt>
                <c:pt idx="187">
                  <c:v>2187</c:v>
                </c:pt>
                <c:pt idx="188">
                  <c:v>2188</c:v>
                </c:pt>
                <c:pt idx="189">
                  <c:v>2189</c:v>
                </c:pt>
                <c:pt idx="190">
                  <c:v>2190</c:v>
                </c:pt>
                <c:pt idx="191">
                  <c:v>2191</c:v>
                </c:pt>
                <c:pt idx="192">
                  <c:v>2192</c:v>
                </c:pt>
                <c:pt idx="193">
                  <c:v>2193</c:v>
                </c:pt>
                <c:pt idx="194">
                  <c:v>2194</c:v>
                </c:pt>
                <c:pt idx="195">
                  <c:v>2195</c:v>
                </c:pt>
                <c:pt idx="196">
                  <c:v>2196</c:v>
                </c:pt>
                <c:pt idx="197">
                  <c:v>2197</c:v>
                </c:pt>
                <c:pt idx="198">
                  <c:v>2198</c:v>
                </c:pt>
                <c:pt idx="199">
                  <c:v>2199</c:v>
                </c:pt>
                <c:pt idx="200">
                  <c:v>2200</c:v>
                </c:pt>
                <c:pt idx="201">
                  <c:v>2201</c:v>
                </c:pt>
                <c:pt idx="202">
                  <c:v>2202</c:v>
                </c:pt>
                <c:pt idx="203">
                  <c:v>2203</c:v>
                </c:pt>
                <c:pt idx="204">
                  <c:v>2204</c:v>
                </c:pt>
                <c:pt idx="205">
                  <c:v>2205</c:v>
                </c:pt>
                <c:pt idx="206">
                  <c:v>2206</c:v>
                </c:pt>
                <c:pt idx="207">
                  <c:v>2207</c:v>
                </c:pt>
                <c:pt idx="208">
                  <c:v>2208</c:v>
                </c:pt>
                <c:pt idx="209">
                  <c:v>2209</c:v>
                </c:pt>
                <c:pt idx="210">
                  <c:v>2210</c:v>
                </c:pt>
                <c:pt idx="211">
                  <c:v>2211</c:v>
                </c:pt>
                <c:pt idx="212">
                  <c:v>2212</c:v>
                </c:pt>
                <c:pt idx="213">
                  <c:v>2213</c:v>
                </c:pt>
                <c:pt idx="214">
                  <c:v>2214</c:v>
                </c:pt>
                <c:pt idx="215">
                  <c:v>2215</c:v>
                </c:pt>
                <c:pt idx="216">
                  <c:v>2216</c:v>
                </c:pt>
                <c:pt idx="217">
                  <c:v>2217</c:v>
                </c:pt>
                <c:pt idx="218">
                  <c:v>2218</c:v>
                </c:pt>
                <c:pt idx="219">
                  <c:v>2219</c:v>
                </c:pt>
                <c:pt idx="220">
                  <c:v>2220</c:v>
                </c:pt>
                <c:pt idx="221">
                  <c:v>2221</c:v>
                </c:pt>
                <c:pt idx="222">
                  <c:v>2222</c:v>
                </c:pt>
                <c:pt idx="223">
                  <c:v>2223</c:v>
                </c:pt>
                <c:pt idx="224">
                  <c:v>2224</c:v>
                </c:pt>
                <c:pt idx="225">
                  <c:v>2225</c:v>
                </c:pt>
                <c:pt idx="226">
                  <c:v>2226</c:v>
                </c:pt>
                <c:pt idx="227">
                  <c:v>2227</c:v>
                </c:pt>
                <c:pt idx="228">
                  <c:v>2228</c:v>
                </c:pt>
                <c:pt idx="229">
                  <c:v>2229</c:v>
                </c:pt>
                <c:pt idx="230">
                  <c:v>2230</c:v>
                </c:pt>
                <c:pt idx="231">
                  <c:v>2231</c:v>
                </c:pt>
                <c:pt idx="232">
                  <c:v>2232</c:v>
                </c:pt>
                <c:pt idx="233">
                  <c:v>2233</c:v>
                </c:pt>
                <c:pt idx="234">
                  <c:v>2234</c:v>
                </c:pt>
                <c:pt idx="235">
                  <c:v>2235</c:v>
                </c:pt>
                <c:pt idx="236">
                  <c:v>2236</c:v>
                </c:pt>
                <c:pt idx="237">
                  <c:v>2237</c:v>
                </c:pt>
                <c:pt idx="238">
                  <c:v>2238</c:v>
                </c:pt>
                <c:pt idx="239">
                  <c:v>2239</c:v>
                </c:pt>
                <c:pt idx="240">
                  <c:v>2240</c:v>
                </c:pt>
                <c:pt idx="241">
                  <c:v>2241</c:v>
                </c:pt>
                <c:pt idx="242">
                  <c:v>2242</c:v>
                </c:pt>
                <c:pt idx="243">
                  <c:v>2243</c:v>
                </c:pt>
                <c:pt idx="244">
                  <c:v>2244</c:v>
                </c:pt>
                <c:pt idx="245">
                  <c:v>2245</c:v>
                </c:pt>
                <c:pt idx="246">
                  <c:v>2246</c:v>
                </c:pt>
                <c:pt idx="247">
                  <c:v>2247</c:v>
                </c:pt>
                <c:pt idx="248">
                  <c:v>2248</c:v>
                </c:pt>
                <c:pt idx="249">
                  <c:v>2249</c:v>
                </c:pt>
                <c:pt idx="250">
                  <c:v>2250</c:v>
                </c:pt>
              </c:numCache>
            </c:numRef>
          </c:xVal>
          <c:yVal>
            <c:numRef>
              <c:f>Лист1!$C$2:$C$252</c:f>
              <c:numCache>
                <c:formatCode>0</c:formatCode>
                <c:ptCount val="251"/>
                <c:pt idx="0">
                  <c:v>5.6188096139066825</c:v>
                </c:pt>
                <c:pt idx="1">
                  <c:v>5.6806165196596554</c:v>
                </c:pt>
                <c:pt idx="2">
                  <c:v>5.7431033013759114</c:v>
                </c:pt>
                <c:pt idx="3">
                  <c:v>5.8062774376910458</c:v>
                </c:pt>
                <c:pt idx="4">
                  <c:v>5.8701464895056468</c:v>
                </c:pt>
                <c:pt idx="5">
                  <c:v>5.9347181008902083</c:v>
                </c:pt>
                <c:pt idx="6">
                  <c:v>6</c:v>
                </c:pt>
                <c:pt idx="7">
                  <c:v>6.724244632229909</c:v>
                </c:pt>
                <c:pt idx="8">
                  <c:v>6.7982113231844377</c:v>
                </c:pt>
                <c:pt idx="9">
                  <c:v>6.8729916477394655</c:v>
                </c:pt>
                <c:pt idx="10">
                  <c:v>6.9485945558645987</c:v>
                </c:pt>
                <c:pt idx="11">
                  <c:v>7.0250290959791082</c:v>
                </c:pt>
                <c:pt idx="12">
                  <c:v>7.1023044160348778</c:v>
                </c:pt>
                <c:pt idx="13">
                  <c:v>7.1804297646112607</c:v>
                </c:pt>
                <c:pt idx="14">
                  <c:v>7.2594144920219836</c:v>
                </c:pt>
                <c:pt idx="15">
                  <c:v>7.3392680514342246</c:v>
                </c:pt>
                <c:pt idx="16">
                  <c:v>7.42</c:v>
                </c:pt>
                <c:pt idx="17">
                  <c:v>7.5016199999999991</c:v>
                </c:pt>
                <c:pt idx="18">
                  <c:v>7.5841378199999987</c:v>
                </c:pt>
                <c:pt idx="19">
                  <c:v>7.667563336019998</c:v>
                </c:pt>
                <c:pt idx="20">
                  <c:v>7.7519065327162169</c:v>
                </c:pt>
                <c:pt idx="21">
                  <c:v>7.8371775045760943</c:v>
                </c:pt>
                <c:pt idx="22">
                  <c:v>7.9233864571264307</c:v>
                </c:pt>
                <c:pt idx="23">
                  <c:v>8.0105437081548203</c:v>
                </c:pt>
                <c:pt idx="24">
                  <c:v>8.0986596889445224</c:v>
                </c:pt>
                <c:pt idx="25">
                  <c:v>8.1877449455229119</c:v>
                </c:pt>
                <c:pt idx="26">
                  <c:v>8.2778101399236625</c:v>
                </c:pt>
                <c:pt idx="27">
                  <c:v>8.3688660514628221</c:v>
                </c:pt>
                <c:pt idx="28">
                  <c:v>8.4609235780289129</c:v>
                </c:pt>
                <c:pt idx="29">
                  <c:v>8.5539937373872306</c:v>
                </c:pt>
                <c:pt idx="30">
                  <c:v>8.6480876684984889</c:v>
                </c:pt>
                <c:pt idx="31">
                  <c:v>8.743216632851972</c:v>
                </c:pt>
                <c:pt idx="32">
                  <c:v>8.8393920158133437</c:v>
                </c:pt>
                <c:pt idx="33">
                  <c:v>8.93662532798729</c:v>
                </c:pt>
                <c:pt idx="34">
                  <c:v>9.0349282065951488</c:v>
                </c:pt>
                <c:pt idx="35">
                  <c:v>9.1343124168676937</c:v>
                </c:pt>
                <c:pt idx="36">
                  <c:v>9.234789853453238</c:v>
                </c:pt>
                <c:pt idx="37">
                  <c:v>9.3363725418412233</c:v>
                </c:pt>
                <c:pt idx="38">
                  <c:v>9.4390726398014753</c:v>
                </c:pt>
                <c:pt idx="39">
                  <c:v>9.54290243883929</c:v>
                </c:pt>
                <c:pt idx="40">
                  <c:v>9.6478743656665209</c:v>
                </c:pt>
                <c:pt idx="41">
                  <c:v>9.7540009836888508</c:v>
                </c:pt>
                <c:pt idx="42">
                  <c:v>9.8612949945094268</c:v>
                </c:pt>
                <c:pt idx="43">
                  <c:v>9.9697692394490289</c:v>
                </c:pt>
                <c:pt idx="44">
                  <c:v>10.079436701082967</c:v>
                </c:pt>
                <c:pt idx="45">
                  <c:v>10.190310504794878</c:v>
                </c:pt>
                <c:pt idx="46">
                  <c:v>10.30240392034762</c:v>
                </c:pt>
                <c:pt idx="47">
                  <c:v>10.415730363471443</c:v>
                </c:pt>
                <c:pt idx="48">
                  <c:v>10.530303397469629</c:v>
                </c:pt>
                <c:pt idx="49">
                  <c:v>10.646136734841793</c:v>
                </c:pt>
                <c:pt idx="50">
                  <c:v>10.763244238925052</c:v>
                </c:pt>
                <c:pt idx="51">
                  <c:v>10.881639925553227</c:v>
                </c:pt>
                <c:pt idx="52">
                  <c:v>11.001337964734311</c:v>
                </c:pt>
                <c:pt idx="53">
                  <c:v>11.122352682346389</c:v>
                </c:pt>
                <c:pt idx="54">
                  <c:v>11.244698561852198</c:v>
                </c:pt>
                <c:pt idx="55">
                  <c:v>11.368390246032572</c:v>
                </c:pt>
                <c:pt idx="56">
                  <c:v>11.493442538738929</c:v>
                </c:pt>
                <c:pt idx="57">
                  <c:v>11.619870406665056</c:v>
                </c:pt>
                <c:pt idx="58">
                  <c:v>11.747688981138371</c:v>
                </c:pt>
                <c:pt idx="59">
                  <c:v>11.876913559930891</c:v>
                </c:pt>
                <c:pt idx="60">
                  <c:v>12.00755960909013</c:v>
                </c:pt>
                <c:pt idx="61">
                  <c:v>12.13964276479012</c:v>
                </c:pt>
                <c:pt idx="62">
                  <c:v>12.27317883520281</c:v>
                </c:pt>
                <c:pt idx="63">
                  <c:v>12.40818380239004</c:v>
                </c:pt>
                <c:pt idx="64">
                  <c:v>12.544673824216328</c:v>
                </c:pt>
                <c:pt idx="65">
                  <c:v>12.682665236282707</c:v>
                </c:pt>
                <c:pt idx="66">
                  <c:v>12.822174553881815</c:v>
                </c:pt>
                <c:pt idx="67">
                  <c:v>12.963218473974514</c:v>
                </c:pt>
                <c:pt idx="68">
                  <c:v>13.105813877188233</c:v>
                </c:pt>
                <c:pt idx="69">
                  <c:v>13.249977829837302</c:v>
                </c:pt>
                <c:pt idx="70">
                  <c:v>13.395727585965512</c:v>
                </c:pt>
                <c:pt idx="71">
                  <c:v>13.543080589411131</c:v>
                </c:pt>
                <c:pt idx="72">
                  <c:v>13.692054475894652</c:v>
                </c:pt>
                <c:pt idx="73">
                  <c:v>13.842667075129492</c:v>
                </c:pt>
                <c:pt idx="74">
                  <c:v>13.994936412955916</c:v>
                </c:pt>
                <c:pt idx="75">
                  <c:v>14.14888071349843</c:v>
                </c:pt>
                <c:pt idx="76">
                  <c:v>14.304518401346911</c:v>
                </c:pt>
                <c:pt idx="77">
                  <c:v>14.461868103761725</c:v>
                </c:pt>
                <c:pt idx="78">
                  <c:v>14.620948652903103</c:v>
                </c:pt>
                <c:pt idx="79">
                  <c:v>14.781779088085035</c:v>
                </c:pt>
                <c:pt idx="80">
                  <c:v>14.944378658053969</c:v>
                </c:pt>
                <c:pt idx="81">
                  <c:v>15.10876682329256</c:v>
                </c:pt>
                <c:pt idx="82">
                  <c:v>15.274963258348777</c:v>
                </c:pt>
                <c:pt idx="83">
                  <c:v>15.442987854190612</c:v>
                </c:pt>
                <c:pt idx="84">
                  <c:v>15.612860720586708</c:v>
                </c:pt>
                <c:pt idx="85">
                  <c:v>15.78460218851316</c:v>
                </c:pt>
                <c:pt idx="86">
                  <c:v>15.958232812586804</c:v>
                </c:pt>
                <c:pt idx="87">
                  <c:v>16.133773373525258</c:v>
                </c:pt>
                <c:pt idx="88">
                  <c:v>16.311244880634035</c:v>
                </c:pt>
                <c:pt idx="89">
                  <c:v>16.49066857432101</c:v>
                </c:pt>
                <c:pt idx="90">
                  <c:v>16.672065928638538</c:v>
                </c:pt>
                <c:pt idx="91">
                  <c:v>16.85545865385356</c:v>
                </c:pt>
                <c:pt idx="92">
                  <c:v>17.040868699045948</c:v>
                </c:pt>
                <c:pt idx="93">
                  <c:v>17.228318254735452</c:v>
                </c:pt>
                <c:pt idx="94">
                  <c:v>17.417829755537539</c:v>
                </c:pt>
                <c:pt idx="95">
                  <c:v>17.609425882848452</c:v>
                </c:pt>
                <c:pt idx="96">
                  <c:v>17.803129567559782</c:v>
                </c:pt>
                <c:pt idx="97">
                  <c:v>17.998963992802938</c:v>
                </c:pt>
                <c:pt idx="98">
                  <c:v>18.196952596723769</c:v>
                </c:pt>
                <c:pt idx="99">
                  <c:v>18.39711907528773</c:v>
                </c:pt>
                <c:pt idx="100">
                  <c:v>18.599487385115893</c:v>
                </c:pt>
                <c:pt idx="101">
                  <c:v>18.804081746352164</c:v>
                </c:pt>
                <c:pt idx="102">
                  <c:v>19.010926645562037</c:v>
                </c:pt>
                <c:pt idx="103">
                  <c:v>19.220046838663219</c:v>
                </c:pt>
                <c:pt idx="104">
                  <c:v>19.431467353888511</c:v>
                </c:pt>
                <c:pt idx="105">
                  <c:v>19.645213494781281</c:v>
                </c:pt>
                <c:pt idx="106">
                  <c:v>19.861310843223873</c:v>
                </c:pt>
                <c:pt idx="107">
                  <c:v>20.079785262499332</c:v>
                </c:pt>
                <c:pt idx="108">
                  <c:v>20.300662900386822</c:v>
                </c:pt>
                <c:pt idx="109">
                  <c:v>20.523970192291074</c:v>
                </c:pt>
                <c:pt idx="110">
                  <c:v>20.749733864406274</c:v>
                </c:pt>
                <c:pt idx="111">
                  <c:v>20.97798093691474</c:v>
                </c:pt>
                <c:pt idx="112">
                  <c:v>21.208738727220801</c:v>
                </c:pt>
                <c:pt idx="113">
                  <c:v>21.442034853220228</c:v>
                </c:pt>
                <c:pt idx="114">
                  <c:v>21.677897236605649</c:v>
                </c:pt>
                <c:pt idx="115">
                  <c:v>21.91635410620831</c:v>
                </c:pt>
                <c:pt idx="116">
                  <c:v>22.1574340013766</c:v>
                </c:pt>
                <c:pt idx="117">
                  <c:v>22.401165775391743</c:v>
                </c:pt>
                <c:pt idx="118">
                  <c:v>22.647578598921051</c:v>
                </c:pt>
                <c:pt idx="119">
                  <c:v>22.89670196350918</c:v>
                </c:pt>
                <c:pt idx="120">
                  <c:v>23.14856568510778</c:v>
                </c:pt>
                <c:pt idx="121">
                  <c:v>23.403199907643963</c:v>
                </c:pt>
                <c:pt idx="122">
                  <c:v>23.660635106628042</c:v>
                </c:pt>
                <c:pt idx="123">
                  <c:v>23.920902092800947</c:v>
                </c:pt>
                <c:pt idx="124">
                  <c:v>24.184032015821757</c:v>
                </c:pt>
                <c:pt idx="125">
                  <c:v>24.450056367995792</c:v>
                </c:pt>
                <c:pt idx="126">
                  <c:v>24.719006988043745</c:v>
                </c:pt>
                <c:pt idx="127">
                  <c:v>24.990916064912224</c:v>
                </c:pt>
                <c:pt idx="128">
                  <c:v>25.265816141626257</c:v>
                </c:pt>
                <c:pt idx="129">
                  <c:v>25.543740119184143</c:v>
                </c:pt>
                <c:pt idx="130">
                  <c:v>25.824721260495167</c:v>
                </c:pt>
                <c:pt idx="131">
                  <c:v>26.108793194360612</c:v>
                </c:pt>
                <c:pt idx="132">
                  <c:v>26.395989919498575</c:v>
                </c:pt>
                <c:pt idx="133">
                  <c:v>26.686345808613058</c:v>
                </c:pt>
                <c:pt idx="134">
                  <c:v>26.9798956125078</c:v>
                </c:pt>
                <c:pt idx="135">
                  <c:v>27.276674464245382</c:v>
                </c:pt>
                <c:pt idx="136">
                  <c:v>27.576717883352078</c:v>
                </c:pt>
                <c:pt idx="137">
                  <c:v>27.880061780068949</c:v>
                </c:pt>
                <c:pt idx="138">
                  <c:v>28.186742459649704</c:v>
                </c:pt>
                <c:pt idx="139">
                  <c:v>28.496796626705848</c:v>
                </c:pt>
                <c:pt idx="140">
                  <c:v>28.81026138959961</c:v>
                </c:pt>
                <c:pt idx="141">
                  <c:v>29.127174264885202</c:v>
                </c:pt>
                <c:pt idx="142">
                  <c:v>29.447573181798937</c:v>
                </c:pt>
                <c:pt idx="143">
                  <c:v>29.771496486798721</c:v>
                </c:pt>
                <c:pt idx="144">
                  <c:v>30.098982948153505</c:v>
                </c:pt>
                <c:pt idx="145">
                  <c:v>30.430071760583189</c:v>
                </c:pt>
                <c:pt idx="146">
                  <c:v>30.7648025499496</c:v>
                </c:pt>
                <c:pt idx="147">
                  <c:v>31.103215377999042</c:v>
                </c:pt>
                <c:pt idx="148">
                  <c:v>31.445350747157029</c:v>
                </c:pt>
                <c:pt idx="149">
                  <c:v>31.791249605375754</c:v>
                </c:pt>
                <c:pt idx="150">
                  <c:v>32.140953351034881</c:v>
                </c:pt>
                <c:pt idx="151">
                  <c:v>32.494503837896261</c:v>
                </c:pt>
                <c:pt idx="152">
                  <c:v>32.851943380113113</c:v>
                </c:pt>
                <c:pt idx="153">
                  <c:v>33.213314757294356</c:v>
                </c:pt>
                <c:pt idx="154">
                  <c:v>33.578661219624593</c:v>
                </c:pt>
                <c:pt idx="155">
                  <c:v>33.948026493040459</c:v>
                </c:pt>
                <c:pt idx="156">
                  <c:v>34.321454784463903</c:v>
                </c:pt>
                <c:pt idx="157">
                  <c:v>34.698990787093003</c:v>
                </c:pt>
                <c:pt idx="158">
                  <c:v>35.080679685751022</c:v>
                </c:pt>
                <c:pt idx="159">
                  <c:v>35.466567162294282</c:v>
                </c:pt>
                <c:pt idx="160">
                  <c:v>35.856699401079517</c:v>
                </c:pt>
                <c:pt idx="161">
                  <c:v>36.25112309449139</c:v>
                </c:pt>
                <c:pt idx="162">
                  <c:v>36.649885448530789</c:v>
                </c:pt>
                <c:pt idx="163">
                  <c:v>37.053034188464622</c:v>
                </c:pt>
                <c:pt idx="164">
                  <c:v>37.460617564537728</c:v>
                </c:pt>
                <c:pt idx="165">
                  <c:v>37.872684357747637</c:v>
                </c:pt>
                <c:pt idx="166">
                  <c:v>38.289283885682856</c:v>
                </c:pt>
                <c:pt idx="167">
                  <c:v>38.710466008425364</c:v>
                </c:pt>
                <c:pt idx="168">
                  <c:v>39.136281134518036</c:v>
                </c:pt>
                <c:pt idx="169">
                  <c:v>39.566780226997729</c:v>
                </c:pt>
                <c:pt idx="170">
                  <c:v>40.002014809494703</c:v>
                </c:pt>
                <c:pt idx="171">
                  <c:v>40.442036972399144</c:v>
                </c:pt>
                <c:pt idx="172">
                  <c:v>40.886899379095532</c:v>
                </c:pt>
                <c:pt idx="173">
                  <c:v>41.336655272265581</c:v>
                </c:pt>
                <c:pt idx="174">
                  <c:v>41.791358480260499</c:v>
                </c:pt>
                <c:pt idx="175">
                  <c:v>42.251063423543357</c:v>
                </c:pt>
                <c:pt idx="176">
                  <c:v>42.715825121202329</c:v>
                </c:pt>
                <c:pt idx="177">
                  <c:v>43.185699197535548</c:v>
                </c:pt>
                <c:pt idx="178">
                  <c:v>43.660741888708436</c:v>
                </c:pt>
                <c:pt idx="179">
                  <c:v>44.141010049484223</c:v>
                </c:pt>
                <c:pt idx="180">
                  <c:v>44.626561160028544</c:v>
                </c:pt>
                <c:pt idx="181">
                  <c:v>45.117453332788855</c:v>
                </c:pt>
                <c:pt idx="182">
                  <c:v>45.613745319449528</c:v>
                </c:pt>
                <c:pt idx="183">
                  <c:v>46.115496517963471</c:v>
                </c:pt>
                <c:pt idx="184">
                  <c:v>46.622766979661066</c:v>
                </c:pt>
                <c:pt idx="185">
                  <c:v>47.135617416437334</c:v>
                </c:pt>
                <c:pt idx="186">
                  <c:v>47.654109208018141</c:v>
                </c:pt>
                <c:pt idx="187">
                  <c:v>48.178304409306335</c:v>
                </c:pt>
                <c:pt idx="188">
                  <c:v>48.708265757808697</c:v>
                </c:pt>
                <c:pt idx="189">
                  <c:v>49.244056681144585</c:v>
                </c:pt>
                <c:pt idx="190">
                  <c:v>49.78574130463717</c:v>
                </c:pt>
                <c:pt idx="191">
                  <c:v>50.333384458988171</c:v>
                </c:pt>
                <c:pt idx="192">
                  <c:v>50.887051688037033</c:v>
                </c:pt>
                <c:pt idx="193">
                  <c:v>51.446809256605434</c:v>
                </c:pt>
                <c:pt idx="194">
                  <c:v>52.012724158428085</c:v>
                </c:pt>
                <c:pt idx="195">
                  <c:v>52.584864124170792</c:v>
                </c:pt>
                <c:pt idx="196">
                  <c:v>53.163297629536665</c:v>
                </c:pt>
                <c:pt idx="197">
                  <c:v>53.748093903461566</c:v>
                </c:pt>
                <c:pt idx="198">
                  <c:v>54.33932293639964</c:v>
                </c:pt>
                <c:pt idx="199">
                  <c:v>54.937055488700032</c:v>
                </c:pt>
                <c:pt idx="200">
                  <c:v>55.541363099075724</c:v>
                </c:pt>
                <c:pt idx="201">
                  <c:v>56.152318093165555</c:v>
                </c:pt>
                <c:pt idx="202">
                  <c:v>56.769993592190367</c:v>
                </c:pt>
                <c:pt idx="203">
                  <c:v>57.394463521704452</c:v>
                </c:pt>
                <c:pt idx="204">
                  <c:v>58.025802620443194</c:v>
                </c:pt>
                <c:pt idx="205">
                  <c:v>58.664086449268062</c:v>
                </c:pt>
                <c:pt idx="206">
                  <c:v>59.309391400210004</c:v>
                </c:pt>
                <c:pt idx="207">
                  <c:v>59.961794705612306</c:v>
                </c:pt>
                <c:pt idx="208">
                  <c:v>60.621374447374038</c:v>
                </c:pt>
                <c:pt idx="209">
                  <c:v>61.288209566295144</c:v>
                </c:pt>
                <c:pt idx="210">
                  <c:v>61.962379871524384</c:v>
                </c:pt>
                <c:pt idx="211">
                  <c:v>62.643966050111146</c:v>
                </c:pt>
                <c:pt idx="212">
                  <c:v>63.333049676662363</c:v>
                </c:pt>
                <c:pt idx="213">
                  <c:v>64.029713223105645</c:v>
                </c:pt>
                <c:pt idx="214">
                  <c:v>64.734040068559807</c:v>
                </c:pt>
                <c:pt idx="215">
                  <c:v>65.446114509313958</c:v>
                </c:pt>
                <c:pt idx="216">
                  <c:v>66.166021768916409</c:v>
                </c:pt>
                <c:pt idx="217">
                  <c:v>66.893848008374476</c:v>
                </c:pt>
                <c:pt idx="218">
                  <c:v>67.629680336466592</c:v>
                </c:pt>
                <c:pt idx="219">
                  <c:v>68.373606820167723</c:v>
                </c:pt>
                <c:pt idx="220">
                  <c:v>69.125716495189565</c:v>
                </c:pt>
                <c:pt idx="221">
                  <c:v>69.886099376636636</c:v>
                </c:pt>
                <c:pt idx="222">
                  <c:v>70.654846469779628</c:v>
                </c:pt>
                <c:pt idx="223">
                  <c:v>71.432049780947196</c:v>
                </c:pt>
                <c:pt idx="224">
                  <c:v>72.217802328537601</c:v>
                </c:pt>
                <c:pt idx="225">
                  <c:v>73.012198154151505</c:v>
                </c:pt>
                <c:pt idx="226">
                  <c:v>73.815332333847167</c:v>
                </c:pt>
                <c:pt idx="227">
                  <c:v>74.627300989519483</c:v>
                </c:pt>
                <c:pt idx="228">
                  <c:v>75.448201300404193</c:v>
                </c:pt>
                <c:pt idx="229">
                  <c:v>76.278131514708633</c:v>
                </c:pt>
                <c:pt idx="230">
                  <c:v>77.117190961370426</c:v>
                </c:pt>
                <c:pt idx="231">
                  <c:v>77.965480061945499</c:v>
                </c:pt>
                <c:pt idx="232">
                  <c:v>78.823100342626887</c:v>
                </c:pt>
                <c:pt idx="233">
                  <c:v>79.69015444639578</c:v>
                </c:pt>
                <c:pt idx="234">
                  <c:v>80.566746145306126</c:v>
                </c:pt>
                <c:pt idx="235">
                  <c:v>81.45298035290449</c:v>
                </c:pt>
                <c:pt idx="236">
                  <c:v>82.348963136786438</c:v>
                </c:pt>
                <c:pt idx="237">
                  <c:v>83.254801731291082</c:v>
                </c:pt>
                <c:pt idx="238">
                  <c:v>84.17060455033527</c:v>
                </c:pt>
                <c:pt idx="239">
                  <c:v>85.096481200388951</c:v>
                </c:pt>
                <c:pt idx="240">
                  <c:v>86.032542493593226</c:v>
                </c:pt>
                <c:pt idx="241">
                  <c:v>86.978900461022747</c:v>
                </c:pt>
                <c:pt idx="242">
                  <c:v>87.935668366093992</c:v>
                </c:pt>
                <c:pt idx="243">
                  <c:v>88.902960718121022</c:v>
                </c:pt>
                <c:pt idx="244">
                  <c:v>89.880893286020338</c:v>
                </c:pt>
                <c:pt idx="245">
                  <c:v>90.869583112166552</c:v>
                </c:pt>
                <c:pt idx="246">
                  <c:v>91.86914852640038</c:v>
                </c:pt>
                <c:pt idx="247">
                  <c:v>92.879709160190771</c:v>
                </c:pt>
                <c:pt idx="248">
                  <c:v>93.901385960952865</c:v>
                </c:pt>
                <c:pt idx="249">
                  <c:v>94.934301206523344</c:v>
                </c:pt>
                <c:pt idx="250">
                  <c:v>95.978578519795093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058581840"/>
        <c:axId val="-835349072"/>
      </c:scatterChart>
      <c:valAx>
        <c:axId val="-1058581840"/>
        <c:scaling>
          <c:orientation val="minMax"/>
          <c:max val="2250"/>
          <c:min val="2000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alpha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835349072"/>
        <c:crosses val="autoZero"/>
        <c:crossBetween val="midCat"/>
      </c:valAx>
      <c:valAx>
        <c:axId val="-83534907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0585818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 sz="2200"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2866293442749395"/>
          <c:y val="1.0133016770053713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refusals!$D$2</c:f>
              <c:strCache>
                <c:ptCount val="1"/>
                <c:pt idx="0">
                  <c:v>Процент отказов в ИМ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439408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refusals!$B$10:$B$14</c:f>
              <c:strCache>
                <c:ptCount val="5"/>
                <c:pt idx="0">
                  <c:v>Доставка за 2-5 дней</c:v>
                </c:pt>
                <c:pt idx="1">
                  <c:v>Самовывоз &amp; почтоматы</c:v>
                </c:pt>
                <c:pt idx="2">
                  <c:v>Доставка на следующий день</c:v>
                </c:pt>
                <c:pt idx="3">
                  <c:v>День в день</c:v>
                </c:pt>
                <c:pt idx="4">
                  <c:v>Доставка за 1 час</c:v>
                </c:pt>
              </c:strCache>
            </c:strRef>
          </c:cat>
          <c:val>
            <c:numRef>
              <c:f>refusals!$D$10:$D$14</c:f>
              <c:numCache>
                <c:formatCode>0%</c:formatCode>
                <c:ptCount val="5"/>
                <c:pt idx="0">
                  <c:v>0.09</c:v>
                </c:pt>
                <c:pt idx="1">
                  <c:v>7.0000000000000007E-2</c:v>
                </c:pt>
                <c:pt idx="2">
                  <c:v>0.06</c:v>
                </c:pt>
                <c:pt idx="3">
                  <c:v>0.03</c:v>
                </c:pt>
                <c:pt idx="4" formatCode="0.0%">
                  <c:v>7.0000000000000001E-3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835353968"/>
        <c:axId val="-835355056"/>
      </c:barChart>
      <c:catAx>
        <c:axId val="-835353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835355056"/>
        <c:crosses val="autoZero"/>
        <c:auto val="1"/>
        <c:lblAlgn val="ctr"/>
        <c:lblOffset val="100"/>
        <c:noMultiLvlLbl val="0"/>
      </c:catAx>
      <c:valAx>
        <c:axId val="-835355056"/>
        <c:scaling>
          <c:orientation val="minMax"/>
          <c:max val="0.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835353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7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>
            <a:alpha val="25000"/>
          </a:schemeClr>
        </a:solidFill>
        <a:round/>
      </a:ln>
    </cs:spPr>
    <cs:defRPr sz="900" b="0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gradFill>
          <a:gsLst>
            <a:gs pos="79000">
              <a:schemeClr val="phClr"/>
            </a:gs>
            <a:gs pos="0">
              <a:schemeClr val="lt1">
                <a:alpha val="6000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7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>
            <a:alpha val="25000"/>
          </a:schemeClr>
        </a:solidFill>
        <a:round/>
      </a:ln>
    </cs:spPr>
    <cs:defRPr sz="900" b="0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gradFill>
          <a:gsLst>
            <a:gs pos="79000">
              <a:schemeClr val="phClr"/>
            </a:gs>
            <a:gs pos="0">
              <a:schemeClr val="lt1">
                <a:alpha val="6000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564560-AEDF-437D-8339-3F1F980F6C35}" type="datetimeFigureOut">
              <a:rPr lang="ru-RU" smtClean="0"/>
              <a:t>19.04.2016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EF2352-2499-45CE-8751-D80723B4C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177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Добрый</a:t>
            </a:r>
            <a:r>
              <a:rPr lang="ru-RU" baseline="0" dirty="0" smtClean="0"/>
              <a:t> вечер!</a:t>
            </a:r>
          </a:p>
          <a:p>
            <a:r>
              <a:rPr lang="ru-RU" baseline="0" dirty="0" smtClean="0"/>
              <a:t>Меня зовут Данил Тонкопий, я основатель компании </a:t>
            </a:r>
            <a:r>
              <a:rPr lang="ru-RU" baseline="0" dirty="0" err="1" smtClean="0"/>
              <a:t>Делфаст</a:t>
            </a:r>
            <a:r>
              <a:rPr lang="ru-RU" baseline="0" dirty="0" smtClean="0"/>
              <a:t> – доставка товаров за час на электровелосипедах. </a:t>
            </a:r>
          </a:p>
          <a:p>
            <a:endParaRPr lang="ru-RU" baseline="0" dirty="0" smtClean="0"/>
          </a:p>
          <a:p>
            <a:r>
              <a:rPr lang="ru-RU" baseline="0" dirty="0" smtClean="0"/>
              <a:t>Изначально мой доклад назывался «Электробайки против пробок», но я решил рассказать вам не только о пробках, но и о том, как еще электровелосипеды меняют мир, и поэтому </a:t>
            </a:r>
            <a:r>
              <a:rPr lang="ru-RU" baseline="0" dirty="0" smtClean="0"/>
              <a:t>изменил название на «Электробайки против… много чего»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F2352-2499-45CE-8751-D80723B4CAA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5558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Всю прошедшую зиму и осень я изучал европейский рынок и объехал ряд стран.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ся Европа ездит на велосипедах.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Строятся такие прекрасные велодорожки (это Голландия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отдельные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велотуннели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(Сан Себастьян, длина туннеля более 1 км)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Германия уже начала строительство </a:t>
            </a:r>
            <a:r>
              <a:rPr lang="ru-RU" baseline="0" dirty="0" smtClean="0"/>
              <a:t>100 км скоростного автобана </a:t>
            </a:r>
            <a:r>
              <a:rPr lang="ru-RU" dirty="0" smtClean="0"/>
              <a:t>для велосипедистов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Норвегия и Англия выделяют по 1 млрд евро на строительство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супермагистралей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велосипедов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F2352-2499-45CE-8751-D80723B4CAA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008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Такие</a:t>
            </a:r>
            <a:r>
              <a:rPr lang="ru-RU" baseline="0" dirty="0" smtClean="0"/>
              <a:t> чудесные </a:t>
            </a:r>
            <a:r>
              <a:rPr lang="ru-RU" baseline="0" dirty="0" err="1" smtClean="0"/>
              <a:t>электросамокаты</a:t>
            </a:r>
            <a:r>
              <a:rPr lang="ru-RU" baseline="0" dirty="0" smtClean="0"/>
              <a:t> вы можете взять в аренду в Барселоне, а эти электробайки – в Мадриде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F2352-2499-45CE-8751-D80723B4CAA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814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Deutche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Post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закупили 9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,000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электробайков</a:t>
            </a: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Доставки еды по всему миру ездят на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великах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электровеликах</a:t>
            </a:r>
            <a:endParaRPr lang="ru-RU" dirty="0" smtClean="0"/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Копенгагене – 40 000 грузовых велосипедов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F2352-2499-45CE-8751-D80723B4CAA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035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Крупнейшие логистические</a:t>
            </a:r>
            <a:r>
              <a:rPr lang="ru-RU" baseline="0" dirty="0" smtClean="0"/>
              <a:t> компании доставляют на велосипедах всех видов: легковых, грузовых, трехколесных, четырехколесных.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F2352-2499-45CE-8751-D80723B4CAA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6182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Создаются передвижные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абы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из которых разъезжаются велосипеды для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доставки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грузов.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Представьте такую передвижную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Нову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Пошту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приехал грузовик на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Печерск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и от него почтальоны в разные стороны на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великах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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F2352-2499-45CE-8751-D80723B4CAA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7004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</a:t>
            </a:r>
            <a:r>
              <a:rPr lang="ru-RU" baseline="0" dirty="0" smtClean="0"/>
              <a:t> логистике происходят фундаментальные изменения. </a:t>
            </a:r>
          </a:p>
          <a:p>
            <a:endParaRPr lang="ru-RU" baseline="0" dirty="0" smtClean="0"/>
          </a:p>
          <a:p>
            <a:r>
              <a:rPr lang="ru-RU" baseline="0" dirty="0" err="1" smtClean="0"/>
              <a:t>Амазон</a:t>
            </a:r>
            <a:r>
              <a:rPr lang="ru-RU" baseline="0" dirty="0" smtClean="0"/>
              <a:t>, в 2013 году представил доставку «день в день», сейчас это постепенно становится нормой. </a:t>
            </a:r>
          </a:p>
          <a:p>
            <a:endParaRPr lang="ru-RU" baseline="0" dirty="0" smtClean="0"/>
          </a:p>
          <a:p>
            <a:r>
              <a:rPr lang="ru-RU" baseline="0" dirty="0" smtClean="0"/>
              <a:t>И, благодаря развитию транспорта, стало возможным доставлять «в течение часа».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F2352-2499-45CE-8751-D80723B4CAA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0944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Полтора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года назад мы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Делфасте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стали использовать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электровелосипеды и произвели (не побоюсь этого слова) революцию в украинской логистике.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сделали доставку из интернет-магазинов за 1 час.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F2352-2499-45CE-8751-D80723B4CAA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482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иногда доставляем даже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 20 минут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 </a:t>
            </a:r>
          </a:p>
          <a:p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Wingdings" panose="05000000000000000000" pitchFamily="2" charset="2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ряде случаев мы создали новые направления бизнеса.</a:t>
            </a:r>
          </a:p>
          <a:p>
            <a:pPr marL="171450" indent="-171450">
              <a:buFontTx/>
              <a:buChar char="-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Например, никто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раньше не доставлял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алкоголь за час, а ведь он нужен сразу, никто не заказывает алкоголь заранее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</a:t>
            </a:r>
          </a:p>
          <a:p>
            <a:pPr marL="171450" indent="-171450">
              <a:buFontTx/>
              <a:buChar char="-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Или например подгузники – родители меня поймут :)</a:t>
            </a:r>
          </a:p>
          <a:p>
            <a:pPr marL="0" indent="0">
              <a:buFontTx/>
              <a:buNone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Оказывается,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есть много жизненных ситуаций,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когда какая-то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вещь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нужна «прямо сейчас»: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например, подарки, визитки, и многое другое.</a:t>
            </a:r>
          </a:p>
          <a:p>
            <a:pPr marL="0" indent="0">
              <a:buFontTx/>
              <a:buNone/>
            </a:pPr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Никто не хочет ждать.</a:t>
            </a:r>
          </a:p>
          <a:p>
            <a:pPr marL="0" indent="0">
              <a:buFontTx/>
              <a:buNone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Именно поэтому у нас более 500 клиентов, включая Приват-Банк, Алло,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еда.юа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Нова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Пошта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многих других.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F2352-2499-45CE-8751-D80723B4CAA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4734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 перед этим, мы много экспериментировали.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Покупали и дорабатывали байки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разных от производителей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тестировали разные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модели, разные типы батарей, разные двигатели.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 примеру, этот байк со свинцовыми батареями весит 120 кг, пробег 100 км.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F2352-2499-45CE-8751-D80723B4CAA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7066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наконец пришли к оптимальным вариантам байков: легкие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скоростные.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 этих байков пробег 130 км, скорость 33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кмч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 этих скорость до 45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кмч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сего в нашем флоте 85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электробайков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F2352-2499-45CE-8751-D80723B4CAA1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319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Я вырос в </a:t>
            </a:r>
            <a:r>
              <a:rPr lang="ru-RU" dirty="0" err="1" smtClean="0"/>
              <a:t>Алмате</a:t>
            </a:r>
            <a:r>
              <a:rPr lang="ru-RU" baseline="0" dirty="0" smtClean="0"/>
              <a:t>.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 этом прекрасном городе происходит настоящая экологическая катастрофа: над городом стоит смог.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Это </a:t>
            </a:r>
            <a:r>
              <a:rPr lang="ru-RU" dirty="0" smtClean="0"/>
              <a:t>н</a:t>
            </a:r>
            <a:r>
              <a:rPr lang="ru-RU" baseline="0" dirty="0" smtClean="0"/>
              <a:t>е </a:t>
            </a:r>
            <a:r>
              <a:rPr lang="ru-RU" baseline="0" dirty="0" err="1" smtClean="0"/>
              <a:t>фотошоп</a:t>
            </a:r>
            <a:r>
              <a:rPr lang="ru-RU" baseline="0" dirty="0" smtClean="0"/>
              <a:t>, на фотографии – </a:t>
            </a:r>
            <a:r>
              <a:rPr lang="ru-RU" dirty="0" smtClean="0"/>
              <a:t>гостиниц</a:t>
            </a:r>
            <a:r>
              <a:rPr lang="ru-RU" baseline="0" dirty="0" smtClean="0"/>
              <a:t>а </a:t>
            </a:r>
            <a:r>
              <a:rPr lang="ru-RU" dirty="0" smtClean="0"/>
              <a:t>«Казахстан» в самом центре Алматы,</a:t>
            </a:r>
            <a:r>
              <a:rPr lang="ru-RU" baseline="0" dirty="0" smtClean="0"/>
              <a:t> сквозь призму воздуха, которым дышат </a:t>
            </a:r>
            <a:r>
              <a:rPr lang="ru-RU" baseline="0" dirty="0" err="1" smtClean="0"/>
              <a:t>алматинцы</a:t>
            </a:r>
            <a:r>
              <a:rPr lang="ru-RU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Мой</a:t>
            </a:r>
            <a:r>
              <a:rPr lang="ru-RU" baseline="0" dirty="0" smtClean="0"/>
              <a:t> отец заведовал кафедрой «Экономики природопользования и охраны окружающей среды» в </a:t>
            </a:r>
            <a:r>
              <a:rPr lang="ru-RU" baseline="0" dirty="0" err="1" smtClean="0"/>
              <a:t>алматинском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Нархозе</a:t>
            </a:r>
            <a:r>
              <a:rPr lang="ru-RU" baseline="0" dirty="0" smtClean="0"/>
              <a:t> на протяжении 23 лет, с 91-го по 2014 годы.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 поэтому я, как никто другой, знаю, </a:t>
            </a:r>
            <a:r>
              <a:rPr lang="ru-RU" b="1" dirty="0" smtClean="0"/>
              <a:t>чем</a:t>
            </a:r>
            <a:r>
              <a:rPr lang="ru-RU" dirty="0" smtClean="0"/>
              <a:t> </a:t>
            </a:r>
            <a:r>
              <a:rPr lang="ru-RU" baseline="0" dirty="0" smtClean="0"/>
              <a:t>мы дышим.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F2352-2499-45CE-8751-D80723B4CAA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0245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едавно мы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разработали и создали байк, который разгоняется до 95 км/ч. </a:t>
            </a:r>
            <a:endParaRPr lang="ru-RU" dirty="0" smtClean="0"/>
          </a:p>
          <a:p>
            <a:r>
              <a:rPr lang="ru-RU" dirty="0" smtClean="0"/>
              <a:t>Вы могли видеть его сегодня у нас на стенде.</a:t>
            </a:r>
          </a:p>
          <a:p>
            <a:endParaRPr lang="ru-RU" dirty="0" smtClean="0"/>
          </a:p>
          <a:p>
            <a:r>
              <a:rPr lang="ru-RU" dirty="0" smtClean="0"/>
              <a:t>Он также не загрязняет воздух, и не требует жидкое топливо на углеводородах.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F2352-2499-45CE-8751-D80723B4CAA1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3696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Мы открыли</a:t>
            </a:r>
            <a:r>
              <a:rPr lang="ru-RU" baseline="0" dirty="0" smtClean="0"/>
              <a:t> филиал</a:t>
            </a:r>
            <a:r>
              <a:rPr lang="ru-RU" dirty="0" smtClean="0"/>
              <a:t> в Польше и доставляем пиццу (и не только) жителям</a:t>
            </a:r>
            <a:r>
              <a:rPr lang="ru-RU" baseline="0" dirty="0" smtClean="0"/>
              <a:t> Варшавы не за час, а </a:t>
            </a:r>
            <a:r>
              <a:rPr lang="ru-RU" dirty="0" smtClean="0"/>
              <a:t>за 15 минут.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F2352-2499-45CE-8751-D80723B4CAA1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2320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 мы открылись в </a:t>
            </a:r>
            <a:r>
              <a:rPr lang="ru-RU" dirty="0" err="1" smtClean="0"/>
              <a:t>Алмате</a:t>
            </a:r>
            <a:r>
              <a:rPr lang="ru-RU" dirty="0" smtClean="0"/>
              <a:t>.</a:t>
            </a:r>
            <a:endParaRPr lang="ru-RU" baseline="0" dirty="0" smtClean="0"/>
          </a:p>
          <a:p>
            <a:endParaRPr lang="ru-RU" baseline="0" dirty="0" smtClean="0"/>
          </a:p>
          <a:p>
            <a:r>
              <a:rPr lang="ru-RU" dirty="0" smtClean="0"/>
              <a:t>Мы</a:t>
            </a:r>
            <a:r>
              <a:rPr lang="ru-RU" baseline="0" dirty="0" smtClean="0"/>
              <a:t> начали решать проблему экологии в этом городе своими силами и своими возможностями.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F2352-2499-45CE-8751-D80723B4CAA1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7909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Ну а так как у нас здесь все-таки е-</a:t>
            </a:r>
            <a:r>
              <a:rPr lang="ru-RU" dirty="0" err="1" smtClean="0"/>
              <a:t>комерс</a:t>
            </a:r>
            <a:r>
              <a:rPr lang="ru-RU" dirty="0" smtClean="0"/>
              <a:t> конференция, поделюсь консолидированными данными от</a:t>
            </a:r>
            <a:r>
              <a:rPr lang="ru-RU" baseline="0" dirty="0" smtClean="0"/>
              <a:t> </a:t>
            </a:r>
            <a:r>
              <a:rPr lang="ru-RU" dirty="0" smtClean="0"/>
              <a:t>наших</a:t>
            </a:r>
            <a:r>
              <a:rPr lang="ru-RU" baseline="0" dirty="0" smtClean="0"/>
              <a:t> клиентов - </a:t>
            </a:r>
            <a:r>
              <a:rPr lang="ru-RU" dirty="0" smtClean="0"/>
              <a:t>интернет-магазинов</a:t>
            </a:r>
            <a:r>
              <a:rPr lang="ru-RU" baseline="0" dirty="0" smtClean="0"/>
              <a:t>.</a:t>
            </a:r>
            <a:endParaRPr lang="ru-RU" dirty="0" smtClean="0"/>
          </a:p>
          <a:p>
            <a:endParaRPr lang="ru-RU" dirty="0" smtClean="0"/>
          </a:p>
          <a:p>
            <a:r>
              <a:rPr lang="ru-RU" baseline="0" dirty="0" smtClean="0"/>
              <a:t>При доставке заказа на следующий день 5-6% покупателей отказывается от покупки.</a:t>
            </a:r>
            <a:r>
              <a:rPr lang="ru-RU" baseline="0" dirty="0"/>
              <a:t> </a:t>
            </a:r>
            <a:r>
              <a:rPr lang="ru-RU" dirty="0" smtClean="0"/>
              <a:t>Если у вас</a:t>
            </a:r>
            <a:r>
              <a:rPr lang="ru-RU" baseline="0" dirty="0" smtClean="0"/>
              <a:t> есть интернет-магазин, то вы и сами прекрасно знаете, что люди передумывают или покупают в другом месте. </a:t>
            </a:r>
          </a:p>
          <a:p>
            <a:r>
              <a:rPr lang="ru-RU" baseline="0" dirty="0" smtClean="0"/>
              <a:t>Еще выше процент отказов при самовывозе или если доставка длится больше 2 дней.</a:t>
            </a:r>
          </a:p>
          <a:p>
            <a:endParaRPr lang="ru-RU" baseline="0" dirty="0" smtClean="0"/>
          </a:p>
          <a:p>
            <a:r>
              <a:rPr lang="ru-RU" baseline="0" dirty="0" smtClean="0"/>
              <a:t>Однако если товар привозят сразу, в течение часа, то покупатель не успевает передумать. Поэтому наша доставка еще и помогает поднять продажи вашего интернет-магазина.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F2352-2499-45CE-8751-D80723B4CAA1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8276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Таким образом, мы объединили в нашей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компании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экономичность и зеленую энергию, логистику и здоровый образ жизни, бизнес и заботу об окружающей среде.</a:t>
            </a: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F2352-2499-45CE-8751-D80723B4CAA1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7373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любом бизнесе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экологичность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бережное отношение к окружающей среде могут не только не увеличить расходы вашей компании, а наоборот, повысить эффективность работы и найти новые ниши и рынки и, как следствие, дать вашей компании больше зарабатывать.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Давайте любить нашу планету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)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Спасибо большое.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F2352-2499-45CE-8751-D80723B4CAA1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823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65%!</a:t>
            </a:r>
          </a:p>
          <a:p>
            <a:r>
              <a:rPr lang="ru-RU" dirty="0" smtClean="0"/>
              <a:t>65% загрязнения атмосферы нашей планеты происходит вследствие выхлопов от автомобилей.</a:t>
            </a:r>
          </a:p>
          <a:p>
            <a:endParaRPr lang="ru-RU" dirty="0" smtClean="0"/>
          </a:p>
          <a:p>
            <a:r>
              <a:rPr lang="ru-RU" dirty="0" smtClean="0"/>
              <a:t>В отличие от других видов загрязнений, например производство на заводах – данные выхлопы попадают в зону нашего</a:t>
            </a:r>
            <a:r>
              <a:rPr lang="ru-RU" baseline="0" dirty="0" smtClean="0"/>
              <a:t> дыхания</a:t>
            </a:r>
            <a:r>
              <a:rPr lang="ru-RU" baseline="0" dirty="0" smtClean="0"/>
              <a:t>.</a:t>
            </a:r>
          </a:p>
          <a:p>
            <a:endParaRPr lang="ru-RU" baseline="0" dirty="0" smtClean="0"/>
          </a:p>
          <a:p>
            <a:r>
              <a:rPr lang="ru-RU" baseline="0" dirty="0" smtClean="0"/>
              <a:t>И знаете, чем мы дышим?</a:t>
            </a: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F2352-2499-45CE-8751-D80723B4CAA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205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Вот неполный перечень веществ, которые выбрасывает один средний автомобиль за год.</a:t>
            </a:r>
          </a:p>
          <a:p>
            <a:endParaRPr lang="ru-RU" baseline="0" dirty="0" smtClean="0"/>
          </a:p>
          <a:p>
            <a:r>
              <a:rPr lang="ru-RU" baseline="0" dirty="0" smtClean="0"/>
              <a:t>Каждый из нас может подумать, что </a:t>
            </a:r>
            <a:r>
              <a:rPr lang="ru-RU" i="1" baseline="0" dirty="0" smtClean="0"/>
              <a:t>«лично мой автомобиль совсем незаметен на общем фоне загрязнения планеты»</a:t>
            </a:r>
          </a:p>
          <a:p>
            <a:endParaRPr lang="ru-RU" i="1" baseline="0" dirty="0" smtClean="0"/>
          </a:p>
          <a:p>
            <a:r>
              <a:rPr lang="ru-RU" dirty="0" smtClean="0"/>
              <a:t>Но точно так же рассуждает рыбак, сидя на берегу озера, и думает, что его две рыбы не опустошат озеро. Однако, когда рыбаков</a:t>
            </a:r>
            <a:r>
              <a:rPr lang="ru-RU" baseline="0" dirty="0" smtClean="0"/>
              <a:t> становится больше чем рыбы, </a:t>
            </a:r>
            <a:r>
              <a:rPr lang="ru-RU" dirty="0" smtClean="0"/>
              <a:t>то рыба в озере заканчивается, потому что не будет успевать восстанавливать</a:t>
            </a:r>
            <a:r>
              <a:rPr lang="ru-RU" baseline="0" dirty="0" smtClean="0"/>
              <a:t> свою популяцию, и тогда ни одному рыбаку рыбы не достанется.</a:t>
            </a:r>
          </a:p>
          <a:p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Каждый </a:t>
            </a:r>
            <a:r>
              <a:rPr lang="ru-RU" baseline="0" dirty="0" smtClean="0"/>
              <a:t>автомобиль с двигателем внутреннего сгорания вносит свой вклад в загрязнение атмосферы.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F2352-2499-45CE-8751-D80723B4CAA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101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 посчитал рост населения, взял средний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прирост за последние 100 лет, и экстраполировал данные.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F2352-2499-45CE-8751-D80723B4CAA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978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Через 100 лет, в 2116 году людей будет уже 22 миллиарда. А через 200 лет население вырастет в 10 раз до 70 миллиардов.</a:t>
            </a:r>
          </a:p>
          <a:p>
            <a:endParaRPr lang="ru-RU" dirty="0" smtClean="0"/>
          </a:p>
          <a:p>
            <a:r>
              <a:rPr lang="ru-RU" baseline="0" dirty="0" smtClean="0"/>
              <a:t>При этом, уже к 2050 году температура планеты повысится на 2 градуса, за счет парникового эффекта от загрязнений в атмосферу. Для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43 климатически уязвимых стран (таких как Вьетнам, Бангладеш, Коста-Рика и другие), это означает затопление большой части их территорий или, наоборот, жару и засуху несовместимые с жизнью.</a:t>
            </a: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Чтобы нашим внукам и правнукам было чем дышать, мы с вами должны,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обязаны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уже сейчас начать снижать выбросы СО2.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2050 году проблема потепления уже наступит, менять что-то будет уже поздно. Надо действовать сейчас.</a:t>
            </a: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именно надо делать?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F2352-2499-45CE-8751-D80723B4CAA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039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очевидно.</a:t>
            </a:r>
          </a:p>
          <a:p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65% загрязнения происходит от автомобилей, то значит надо пересаживаться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более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экологичный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транспорт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Электромобили, велосипеды,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электровелосипеды…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F2352-2499-45CE-8751-D80723B4CAA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358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Ричард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Бренсон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когда приезжал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год назад в Украину, много говорил об электровелосипедах. </a:t>
            </a:r>
          </a:p>
          <a:p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частности, он говорил, что решение для Украины, чтобы снизить затраты на энергетику и помочь экономике страны – это именно электровелосипеды.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F2352-2499-45CE-8751-D80723B4CAA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727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Кто знает, что означают эти даты?</a:t>
            </a:r>
          </a:p>
          <a:p>
            <a:endParaRPr lang="ru-RU" dirty="0" smtClean="0"/>
          </a:p>
          <a:p>
            <a:r>
              <a:rPr lang="ru-RU" dirty="0" smtClean="0"/>
              <a:t>Это даты запрета продаж машин с ДВС </a:t>
            </a:r>
            <a:r>
              <a:rPr lang="ru-RU" baseline="0" dirty="0" smtClean="0"/>
              <a:t>в данной стране.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Даже Германия</a:t>
            </a:r>
            <a:r>
              <a:rPr lang="ru-RU" baseline="0" dirty="0" smtClean="0"/>
              <a:t> запретит продажи автомобилей на жидком топливе! </a:t>
            </a:r>
          </a:p>
          <a:p>
            <a:r>
              <a:rPr lang="ru-RU" baseline="0" dirty="0" smtClean="0"/>
              <a:t>Не говоря про таких гигантов, как Индия и Китай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F2352-2499-45CE-8751-D80723B4CAA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611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176-BD1F-4D15-989F-D230E35AD51B}" type="datetimeFigureOut">
              <a:rPr lang="ru-RU" smtClean="0"/>
              <a:t>19.04.2016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7A9B0-C7CA-477D-9EE4-2A250D3C6E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159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176-BD1F-4D15-989F-D230E35AD51B}" type="datetimeFigureOut">
              <a:rPr lang="ru-RU" smtClean="0"/>
              <a:t>19.04.2016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7A9B0-C7CA-477D-9EE4-2A250D3C6E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424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176-BD1F-4D15-989F-D230E35AD51B}" type="datetimeFigureOut">
              <a:rPr lang="ru-RU" smtClean="0"/>
              <a:t>19.04.2016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7A9B0-C7CA-477D-9EE4-2A250D3C6E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332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176-BD1F-4D15-989F-D230E35AD51B}" type="datetimeFigureOut">
              <a:rPr lang="ru-RU" smtClean="0"/>
              <a:t>19.04.2016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7A9B0-C7CA-477D-9EE4-2A250D3C6E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360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176-BD1F-4D15-989F-D230E35AD51B}" type="datetimeFigureOut">
              <a:rPr lang="ru-RU" smtClean="0"/>
              <a:t>19.04.2016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7A9B0-C7CA-477D-9EE4-2A250D3C6E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595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176-BD1F-4D15-989F-D230E35AD51B}" type="datetimeFigureOut">
              <a:rPr lang="ru-RU" smtClean="0"/>
              <a:t>19.04.2016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7A9B0-C7CA-477D-9EE4-2A250D3C6E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820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176-BD1F-4D15-989F-D230E35AD51B}" type="datetimeFigureOut">
              <a:rPr lang="ru-RU" smtClean="0"/>
              <a:t>19.04.2016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7A9B0-C7CA-477D-9EE4-2A250D3C6E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857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176-BD1F-4D15-989F-D230E35AD51B}" type="datetimeFigureOut">
              <a:rPr lang="ru-RU" smtClean="0"/>
              <a:t>19.04.2016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7A9B0-C7CA-477D-9EE4-2A250D3C6E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914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176-BD1F-4D15-989F-D230E35AD51B}" type="datetimeFigureOut">
              <a:rPr lang="ru-RU" smtClean="0"/>
              <a:t>19.04.2016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7A9B0-C7CA-477D-9EE4-2A250D3C6E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688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176-BD1F-4D15-989F-D230E35AD51B}" type="datetimeFigureOut">
              <a:rPr lang="ru-RU" smtClean="0"/>
              <a:t>19.04.2016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7A9B0-C7CA-477D-9EE4-2A250D3C6E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540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A4176-BD1F-4D15-989F-D230E35AD51B}" type="datetimeFigureOut">
              <a:rPr lang="ru-RU" smtClean="0"/>
              <a:t>19.04.2016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7A9B0-C7CA-477D-9EE4-2A250D3C6E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795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A4176-BD1F-4D15-989F-D230E35AD51B}" type="datetimeFigureOut">
              <a:rPr lang="ru-RU" smtClean="0"/>
              <a:t>19.04.2016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7A9B0-C7CA-477D-9EE4-2A250D3C6E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56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0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5" y="4199861"/>
            <a:ext cx="12188455" cy="26581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724" y="176235"/>
            <a:ext cx="3120986" cy="8442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22705" y="2145073"/>
            <a:ext cx="8545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Электробайки против…</a:t>
            </a:r>
            <a:endParaRPr lang="en-US" sz="4000" b="1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7324149" y="3687082"/>
            <a:ext cx="464357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400" dirty="0" smtClean="0"/>
              <a:t>Данил Тонкопий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92143" y="6424078"/>
            <a:ext cx="559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20 </a:t>
            </a:r>
            <a:r>
              <a:rPr lang="ru-RU" sz="2000" dirty="0" smtClean="0"/>
              <a:t>апреля</a:t>
            </a:r>
            <a:r>
              <a:rPr lang="en-US" sz="2000" dirty="0" smtClean="0"/>
              <a:t>,</a:t>
            </a:r>
            <a:r>
              <a:rPr lang="ru-RU" sz="2000" dirty="0" smtClean="0"/>
              <a:t> 201</a:t>
            </a:r>
            <a:r>
              <a:rPr lang="en-US" sz="2000" dirty="0" smtClean="0"/>
              <a:t>6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3657" y="264258"/>
            <a:ext cx="2732704" cy="72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3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748" y="479234"/>
            <a:ext cx="4463146" cy="2685265"/>
          </a:xfrm>
          <a:prstGeom prst="rect">
            <a:avLst/>
          </a:prstGeom>
        </p:spPr>
      </p:pic>
      <p:pic>
        <p:nvPicPr>
          <p:cNvPr id="4" name="Рисунок 3" descr="http://www.morethangreen.es/wp-content/uploads/2015/07/morlans-more-than-green-03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48" y="3287043"/>
            <a:ext cx="4463146" cy="2975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" y="6430476"/>
            <a:ext cx="12191999" cy="430047"/>
          </a:xfrm>
          <a:prstGeom prst="rect">
            <a:avLst/>
          </a:prstGeom>
        </p:spPr>
      </p:pic>
      <p:sp>
        <p:nvSpPr>
          <p:cNvPr id="6" name="TextBox 23"/>
          <p:cNvSpPr txBox="1"/>
          <p:nvPr/>
        </p:nvSpPr>
        <p:spPr>
          <a:xfrm>
            <a:off x="547658" y="6430476"/>
            <a:ext cx="113490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Данил Тонкопи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й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   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iForum2016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http://delfast.co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6430717"/>
            <a:ext cx="12192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54970" y="67277"/>
            <a:ext cx="437389" cy="414844"/>
          </a:xfrm>
          <a:prstGeom prst="rect">
            <a:avLst/>
          </a:prstGeom>
        </p:spPr>
      </p:pic>
      <p:pic>
        <p:nvPicPr>
          <p:cNvPr id="1026" name="Picture 2" descr="В Мюнхене появится скоростной велобан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045" y="480074"/>
            <a:ext cx="6992667" cy="578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54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edia-cdn.tripadvisor.com/media/photo-s/05/e6/a7/db/re-rent-electr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23" y="340959"/>
            <a:ext cx="5830417" cy="387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ogotours.com/wp-content/uploads/2016/02/bic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126" y="2225489"/>
            <a:ext cx="5791721" cy="385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" y="6430476"/>
            <a:ext cx="12191999" cy="430047"/>
          </a:xfrm>
          <a:prstGeom prst="rect">
            <a:avLst/>
          </a:prstGeom>
        </p:spPr>
      </p:pic>
      <p:sp>
        <p:nvSpPr>
          <p:cNvPr id="5" name="TextBox 23"/>
          <p:cNvSpPr txBox="1"/>
          <p:nvPr/>
        </p:nvSpPr>
        <p:spPr>
          <a:xfrm>
            <a:off x="547658" y="6430476"/>
            <a:ext cx="113490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Данил Тонкопи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й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   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iForum2016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http://delfast.co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6430717"/>
            <a:ext cx="12192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54970" y="67277"/>
            <a:ext cx="437389" cy="41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5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363" y="396144"/>
            <a:ext cx="3902074" cy="26772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" y="6430476"/>
            <a:ext cx="12191999" cy="430047"/>
          </a:xfrm>
          <a:prstGeom prst="rect">
            <a:avLst/>
          </a:prstGeom>
        </p:spPr>
      </p:pic>
      <p:sp>
        <p:nvSpPr>
          <p:cNvPr id="5" name="TextBox 23"/>
          <p:cNvSpPr txBox="1"/>
          <p:nvPr/>
        </p:nvSpPr>
        <p:spPr>
          <a:xfrm>
            <a:off x="547658" y="6430476"/>
            <a:ext cx="113490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Данил Тонкопи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й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   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iForum2016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http://delfast.co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6430717"/>
            <a:ext cx="12192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4970" y="67277"/>
            <a:ext cx="437389" cy="414844"/>
          </a:xfrm>
          <a:prstGeom prst="rect">
            <a:avLst/>
          </a:prstGeom>
        </p:spPr>
      </p:pic>
      <p:pic>
        <p:nvPicPr>
          <p:cNvPr id="1026" name="Picture 2" descr="http://static.betazeta.com/www.veoverde.com/wp-content/uploads/2010/11/petitereine-cargo-550x41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363" y="3221572"/>
            <a:ext cx="3902074" cy="293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623" y="396144"/>
            <a:ext cx="7000875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13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positiv-magazin.de/wp-content/uploads/2014/09/MG_66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45" y="611790"/>
            <a:ext cx="7609480" cy="549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bagnidilucca.files.wordpress.com/2016/01/image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029" y="610950"/>
            <a:ext cx="3813809" cy="286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5028" y="3547281"/>
            <a:ext cx="3813809" cy="25602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" y="6430476"/>
            <a:ext cx="12191999" cy="430047"/>
          </a:xfrm>
          <a:prstGeom prst="rect">
            <a:avLst/>
          </a:prstGeom>
        </p:spPr>
      </p:pic>
      <p:sp>
        <p:nvSpPr>
          <p:cNvPr id="6" name="TextBox 23"/>
          <p:cNvSpPr txBox="1"/>
          <p:nvPr/>
        </p:nvSpPr>
        <p:spPr>
          <a:xfrm>
            <a:off x="547658" y="6430476"/>
            <a:ext cx="113490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Данил Тонкопи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й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   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iForum2016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http://delfast.co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6430717"/>
            <a:ext cx="12192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54970" y="67277"/>
            <a:ext cx="437389" cy="41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8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straightsol.eu/images/130702_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567" y="4358443"/>
            <a:ext cx="2619756" cy="196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ttp://img.globalscm-group.com/ichainnel/49/498339_1_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197" y="4348787"/>
            <a:ext cx="2947429" cy="196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http://www.straightsol.eu/images/demo_b_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500" y="4348787"/>
            <a:ext cx="2959217" cy="196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0567" y="98196"/>
            <a:ext cx="8820150" cy="41433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" y="6430476"/>
            <a:ext cx="12191999" cy="430047"/>
          </a:xfrm>
          <a:prstGeom prst="rect">
            <a:avLst/>
          </a:prstGeom>
        </p:spPr>
      </p:pic>
      <p:sp>
        <p:nvSpPr>
          <p:cNvPr id="7" name="TextBox 23"/>
          <p:cNvSpPr txBox="1"/>
          <p:nvPr/>
        </p:nvSpPr>
        <p:spPr>
          <a:xfrm>
            <a:off x="547658" y="6430476"/>
            <a:ext cx="113490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Данил Тонкопи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й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   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iForum2016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http://delfast.co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6430717"/>
            <a:ext cx="12192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54970" y="67277"/>
            <a:ext cx="437389" cy="41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3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0"/>
            <a:ext cx="12182475" cy="64293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" y="6430476"/>
            <a:ext cx="12191999" cy="430047"/>
          </a:xfrm>
          <a:prstGeom prst="rect">
            <a:avLst/>
          </a:prstGeom>
        </p:spPr>
      </p:pic>
      <p:sp>
        <p:nvSpPr>
          <p:cNvPr id="4" name="TextBox 23"/>
          <p:cNvSpPr txBox="1"/>
          <p:nvPr/>
        </p:nvSpPr>
        <p:spPr>
          <a:xfrm>
            <a:off x="547658" y="6430476"/>
            <a:ext cx="113490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Данил Тонкопи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й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   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iForum2016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http://delfast.co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6430717"/>
            <a:ext cx="12192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4970" y="67277"/>
            <a:ext cx="437389" cy="414844"/>
          </a:xfrm>
          <a:prstGeom prst="rect">
            <a:avLst/>
          </a:prstGeom>
        </p:spPr>
      </p:pic>
      <p:pic>
        <p:nvPicPr>
          <p:cNvPr id="8" name="Picture 2" descr="http://kiot.ac.in/wp-content/uploads/2016/01/82.-Ama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319" y="794521"/>
            <a:ext cx="1594393" cy="87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1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" y="6430476"/>
            <a:ext cx="12191999" cy="430047"/>
          </a:xfrm>
          <a:prstGeom prst="rect">
            <a:avLst/>
          </a:prstGeom>
        </p:spPr>
      </p:pic>
      <p:sp>
        <p:nvSpPr>
          <p:cNvPr id="4" name="TextBox 23"/>
          <p:cNvSpPr txBox="1"/>
          <p:nvPr/>
        </p:nvSpPr>
        <p:spPr>
          <a:xfrm>
            <a:off x="547658" y="6430476"/>
            <a:ext cx="113490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Данил Тонкопи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й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   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iForum2016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http://delfast.co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6430717"/>
            <a:ext cx="12192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4970" y="67277"/>
            <a:ext cx="437389" cy="4148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2546" y="677561"/>
            <a:ext cx="3715992" cy="27909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546" y="3532704"/>
            <a:ext cx="3715992" cy="24801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96" y="677561"/>
            <a:ext cx="8052353" cy="533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74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614" y="416747"/>
            <a:ext cx="8496993" cy="63211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" y="6430476"/>
            <a:ext cx="12191999" cy="430047"/>
          </a:xfrm>
          <a:prstGeom prst="rect">
            <a:avLst/>
          </a:prstGeom>
        </p:spPr>
      </p:pic>
      <p:sp>
        <p:nvSpPr>
          <p:cNvPr id="4" name="TextBox 23"/>
          <p:cNvSpPr txBox="1"/>
          <p:nvPr/>
        </p:nvSpPr>
        <p:spPr>
          <a:xfrm>
            <a:off x="547658" y="6430476"/>
            <a:ext cx="113490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Данил Тонкопи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й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   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iForum2016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http://delfast.co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6430717"/>
            <a:ext cx="12192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4970" y="67277"/>
            <a:ext cx="437389" cy="41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9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" y="6430476"/>
            <a:ext cx="12191999" cy="430047"/>
          </a:xfrm>
          <a:prstGeom prst="rect">
            <a:avLst/>
          </a:prstGeom>
        </p:spPr>
      </p:pic>
      <p:sp>
        <p:nvSpPr>
          <p:cNvPr id="6" name="TextBox 23"/>
          <p:cNvSpPr txBox="1"/>
          <p:nvPr/>
        </p:nvSpPr>
        <p:spPr>
          <a:xfrm>
            <a:off x="547658" y="6430476"/>
            <a:ext cx="113490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Данил Тонкопи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й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   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iForum2016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http://delfast.co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6430717"/>
            <a:ext cx="12192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4970" y="67277"/>
            <a:ext cx="437389" cy="4148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5906" y="95492"/>
            <a:ext cx="4150849" cy="30656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7176" y="3259302"/>
            <a:ext cx="3795578" cy="30676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971424" y="3258588"/>
            <a:ext cx="3795578" cy="30683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6975" y="95492"/>
            <a:ext cx="3381030" cy="306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4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content.xx.fbcdn.net/hphotos-xpf1/t31.0-8/11024812_720484838070245_2688087018572199698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228" y="627755"/>
            <a:ext cx="7910991" cy="532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11" y="627755"/>
            <a:ext cx="3743510" cy="24206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156" y="3198082"/>
            <a:ext cx="3744065" cy="27499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" y="6430476"/>
            <a:ext cx="12191999" cy="430047"/>
          </a:xfrm>
          <a:prstGeom prst="rect">
            <a:avLst/>
          </a:prstGeom>
        </p:spPr>
      </p:pic>
      <p:sp>
        <p:nvSpPr>
          <p:cNvPr id="6" name="TextBox 23"/>
          <p:cNvSpPr txBox="1"/>
          <p:nvPr/>
        </p:nvSpPr>
        <p:spPr>
          <a:xfrm>
            <a:off x="547658" y="6430476"/>
            <a:ext cx="113490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Данил Тонкопи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й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   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iForum2016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http://delfast.co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6430717"/>
            <a:ext cx="12192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54970" y="67277"/>
            <a:ext cx="437389" cy="41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69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7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170" y="219970"/>
            <a:ext cx="9650029" cy="59692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" y="6430476"/>
            <a:ext cx="12191999" cy="430047"/>
          </a:xfrm>
          <a:prstGeom prst="rect">
            <a:avLst/>
          </a:prstGeom>
        </p:spPr>
      </p:pic>
      <p:sp>
        <p:nvSpPr>
          <p:cNvPr id="4" name="TextBox 23"/>
          <p:cNvSpPr txBox="1"/>
          <p:nvPr/>
        </p:nvSpPr>
        <p:spPr>
          <a:xfrm>
            <a:off x="547658" y="6430476"/>
            <a:ext cx="113490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Данил Тонкопи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й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   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iForum2016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http://delfast.co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6430717"/>
            <a:ext cx="12192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4970" y="67277"/>
            <a:ext cx="437389" cy="41484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507384" y="315643"/>
            <a:ext cx="9410825" cy="572597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59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scontent-fra3-1.xx.fbcdn.net/hphotos-xpa1/v/t1.0-9/12308484_552860364868136_8523670648379205989_n.jpg?oh=870cf2e5583c0c36001ab3b92912b03a&amp;oe=57BB96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651" y="1789043"/>
            <a:ext cx="5746826" cy="431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" y="6430476"/>
            <a:ext cx="12191999" cy="430047"/>
          </a:xfrm>
          <a:prstGeom prst="rect">
            <a:avLst/>
          </a:prstGeom>
        </p:spPr>
      </p:pic>
      <p:sp>
        <p:nvSpPr>
          <p:cNvPr id="5" name="TextBox 23"/>
          <p:cNvSpPr txBox="1"/>
          <p:nvPr/>
        </p:nvSpPr>
        <p:spPr>
          <a:xfrm>
            <a:off x="547658" y="6430476"/>
            <a:ext cx="113490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Данил Тонкопи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й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   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iForum2016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http://delfast.co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6430717"/>
            <a:ext cx="12192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4970" y="67277"/>
            <a:ext cx="437389" cy="414844"/>
          </a:xfrm>
          <a:prstGeom prst="rect">
            <a:avLst/>
          </a:prstGeom>
        </p:spPr>
      </p:pic>
      <p:pic>
        <p:nvPicPr>
          <p:cNvPr id="2050" name="Picture 2" descr="https://scontent-fra3-1.xx.fbcdn.net/hphotos-xal1/v/t1.0-9/12301674_549832568504249_4428428414595836398_n.jpg?oh=236844ebeb6ad2d1fedc18698742e636&amp;oe=57B580C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28" y="324427"/>
            <a:ext cx="5723558" cy="429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05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content-fra3-1.xx.fbcdn.net/hphotos-xfa1/v/t1.0-9/13001221_1007453759346520_3775871945893343991_n.jpg?oh=8a059df76ce5e91726d97d03c42cbbc9&amp;oe=57B972F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076" y="120285"/>
            <a:ext cx="8216347" cy="616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" y="6430476"/>
            <a:ext cx="12191999" cy="430047"/>
          </a:xfrm>
          <a:prstGeom prst="rect">
            <a:avLst/>
          </a:prstGeom>
        </p:spPr>
      </p:pic>
      <p:sp>
        <p:nvSpPr>
          <p:cNvPr id="4" name="TextBox 23"/>
          <p:cNvSpPr txBox="1"/>
          <p:nvPr/>
        </p:nvSpPr>
        <p:spPr>
          <a:xfrm>
            <a:off x="547658" y="6430476"/>
            <a:ext cx="113490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Данил Тонкопи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й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   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iForum2016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http://delfast.co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6430717"/>
            <a:ext cx="12192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4970" y="67277"/>
            <a:ext cx="437389" cy="41484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080590" y="172279"/>
            <a:ext cx="8044069" cy="601648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63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" y="6430476"/>
            <a:ext cx="12191999" cy="430047"/>
          </a:xfrm>
          <a:prstGeom prst="rect">
            <a:avLst/>
          </a:prstGeom>
        </p:spPr>
      </p:pic>
      <p:sp>
        <p:nvSpPr>
          <p:cNvPr id="4" name="TextBox 23"/>
          <p:cNvSpPr txBox="1"/>
          <p:nvPr/>
        </p:nvSpPr>
        <p:spPr>
          <a:xfrm>
            <a:off x="547658" y="6430476"/>
            <a:ext cx="113490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Данил Тонкопи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й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   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iForum2016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http://delfast.co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6430717"/>
            <a:ext cx="12192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4970" y="67277"/>
            <a:ext cx="437389" cy="414844"/>
          </a:xfrm>
          <a:prstGeom prst="rect">
            <a:avLst/>
          </a:prstGeom>
        </p:spPr>
      </p:pic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0211654"/>
              </p:ext>
            </p:extLst>
          </p:nvPr>
        </p:nvGraphicFramePr>
        <p:xfrm>
          <a:off x="1399309" y="282633"/>
          <a:ext cx="9091353" cy="5864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93317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" y="6430476"/>
            <a:ext cx="12191999" cy="430047"/>
          </a:xfrm>
          <a:prstGeom prst="rect">
            <a:avLst/>
          </a:prstGeom>
        </p:spPr>
      </p:pic>
      <p:sp>
        <p:nvSpPr>
          <p:cNvPr id="3" name="TextBox 23"/>
          <p:cNvSpPr txBox="1"/>
          <p:nvPr/>
        </p:nvSpPr>
        <p:spPr>
          <a:xfrm>
            <a:off x="547658" y="6430476"/>
            <a:ext cx="113490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Данил Тонкопи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й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   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iForum2016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http://delfast.co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0" y="6430717"/>
            <a:ext cx="12192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4970" y="67277"/>
            <a:ext cx="437389" cy="4148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44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2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" y="6430476"/>
            <a:ext cx="12191999" cy="430047"/>
          </a:xfrm>
          <a:prstGeom prst="rect">
            <a:avLst/>
          </a:prstGeom>
        </p:spPr>
      </p:pic>
      <p:sp>
        <p:nvSpPr>
          <p:cNvPr id="3" name="TextBox 23"/>
          <p:cNvSpPr txBox="1"/>
          <p:nvPr/>
        </p:nvSpPr>
        <p:spPr>
          <a:xfrm>
            <a:off x="547658" y="6430476"/>
            <a:ext cx="113490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Данил Тонкопи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й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   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iForum2016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http://delfast.co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0" y="6430717"/>
            <a:ext cx="12192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4970" y="67277"/>
            <a:ext cx="437389" cy="4148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5" y="4199861"/>
            <a:ext cx="12188455" cy="265814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586064" y="1884459"/>
            <a:ext cx="701987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dirty="0" smtClean="0">
                <a:solidFill>
                  <a:srgbClr val="439408"/>
                </a:solidFill>
              </a:rPr>
              <a:t>THINK GREEN</a:t>
            </a:r>
            <a:endParaRPr lang="ru-RU" sz="9600" dirty="0">
              <a:solidFill>
                <a:srgbClr val="439408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724" y="176235"/>
            <a:ext cx="2746168" cy="74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4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" y="6430476"/>
            <a:ext cx="12191999" cy="430047"/>
          </a:xfrm>
          <a:prstGeom prst="rect">
            <a:avLst/>
          </a:prstGeom>
        </p:spPr>
      </p:pic>
      <p:sp>
        <p:nvSpPr>
          <p:cNvPr id="6" name="TextBox 23"/>
          <p:cNvSpPr txBox="1"/>
          <p:nvPr/>
        </p:nvSpPr>
        <p:spPr>
          <a:xfrm>
            <a:off x="547658" y="6430476"/>
            <a:ext cx="113490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Данил Тонкопи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й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   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iForum2016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http://delfast.co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6430717"/>
            <a:ext cx="12192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4970" y="67277"/>
            <a:ext cx="437389" cy="4148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24120" y="1438656"/>
            <a:ext cx="4596130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900" dirty="0" smtClean="0"/>
              <a:t>65%</a:t>
            </a:r>
            <a:endParaRPr lang="ru-RU" sz="19900" dirty="0"/>
          </a:p>
        </p:txBody>
      </p:sp>
    </p:spTree>
    <p:extLst>
      <p:ext uri="{BB962C8B-B14F-4D97-AF65-F5344CB8AC3E}">
        <p14:creationId xmlns:p14="http://schemas.microsoft.com/office/powerpoint/2010/main" val="251465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2696" y="667419"/>
            <a:ext cx="814602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Автомобиль выбрасывает </a:t>
            </a:r>
            <a:r>
              <a:rPr lang="ru-RU" sz="2800" dirty="0" smtClean="0"/>
              <a:t>в атмосферу за год:</a:t>
            </a:r>
          </a:p>
          <a:p>
            <a:pPr marL="285750" indent="-285750">
              <a:buFontTx/>
              <a:buChar char="-"/>
            </a:pPr>
            <a:r>
              <a:rPr lang="en-US" sz="2800" dirty="0" smtClean="0"/>
              <a:t>CO (</a:t>
            </a:r>
            <a:r>
              <a:rPr lang="ru-RU" sz="2800" dirty="0" smtClean="0"/>
              <a:t>угарный газ, оксид углерода) – 700 кг</a:t>
            </a:r>
          </a:p>
          <a:p>
            <a:pPr marL="285750" indent="-285750">
              <a:buFontTx/>
              <a:buChar char="-"/>
            </a:pPr>
            <a:r>
              <a:rPr lang="ru-RU" sz="2800" dirty="0" smtClean="0"/>
              <a:t>СО2 (углекислый газ, диоксид углерода) – 550 кг</a:t>
            </a:r>
          </a:p>
          <a:p>
            <a:pPr marL="285750" indent="-285750">
              <a:buFontTx/>
              <a:buChar char="-"/>
            </a:pPr>
            <a:r>
              <a:rPr lang="en-US" sz="2800" dirty="0" smtClean="0"/>
              <a:t>NO2 </a:t>
            </a:r>
            <a:r>
              <a:rPr lang="ru-RU" sz="2800" dirty="0" smtClean="0"/>
              <a:t>(диоксид азота) </a:t>
            </a:r>
            <a:r>
              <a:rPr lang="ru-RU" sz="2800" dirty="0"/>
              <a:t>– </a:t>
            </a:r>
            <a:r>
              <a:rPr lang="ru-RU" sz="2800" dirty="0" smtClean="0"/>
              <a:t>40 кг</a:t>
            </a:r>
          </a:p>
          <a:p>
            <a:pPr marL="285750" indent="-285750">
              <a:buFontTx/>
              <a:buChar char="-"/>
            </a:pPr>
            <a:r>
              <a:rPr lang="ru-RU" sz="2800" dirty="0" smtClean="0"/>
              <a:t>Сажа (канцерогены) – 270 кг</a:t>
            </a:r>
          </a:p>
          <a:p>
            <a:pPr marL="285750" indent="-285750">
              <a:buFontTx/>
              <a:buChar char="-"/>
            </a:pPr>
            <a:r>
              <a:rPr lang="ru-RU" sz="2800" dirty="0" smtClean="0"/>
              <a:t>Свинец, твердые вещества </a:t>
            </a:r>
            <a:r>
              <a:rPr lang="ru-RU" sz="2800" dirty="0"/>
              <a:t>– до </a:t>
            </a:r>
            <a:r>
              <a:rPr lang="ru-RU" sz="2800" dirty="0" smtClean="0"/>
              <a:t>7 кг</a:t>
            </a:r>
          </a:p>
          <a:p>
            <a:pPr marL="285750" indent="-285750">
              <a:buFontTx/>
              <a:buChar char="-"/>
            </a:pPr>
            <a:endParaRPr lang="ru-RU" sz="2800" dirty="0"/>
          </a:p>
          <a:p>
            <a:r>
              <a:rPr lang="ru-RU" sz="2800" dirty="0"/>
              <a:t>В среднем за год, </a:t>
            </a:r>
            <a:r>
              <a:rPr lang="ru-RU" sz="2800" b="1" dirty="0"/>
              <a:t>автомобиль сжигает</a:t>
            </a:r>
            <a:r>
              <a:rPr lang="ru-RU" sz="2800" dirty="0"/>
              <a:t>:</a:t>
            </a:r>
          </a:p>
          <a:p>
            <a:pPr marL="285750" indent="-285750">
              <a:buFontTx/>
              <a:buChar char="-"/>
            </a:pPr>
            <a:r>
              <a:rPr lang="ru-RU" sz="2800" dirty="0"/>
              <a:t>2 тонны топлива</a:t>
            </a:r>
          </a:p>
          <a:p>
            <a:pPr marL="285750" indent="-285750">
              <a:buFontTx/>
              <a:buChar char="-"/>
            </a:pPr>
            <a:r>
              <a:rPr lang="ru-RU" sz="2800" dirty="0"/>
              <a:t>26-30 тонн воздуха, в </a:t>
            </a:r>
            <a:r>
              <a:rPr lang="ru-RU" sz="2800" dirty="0" err="1"/>
              <a:t>т.ч</a:t>
            </a:r>
            <a:r>
              <a:rPr lang="ru-RU" sz="2800" dirty="0"/>
              <a:t>.:</a:t>
            </a:r>
          </a:p>
          <a:p>
            <a:pPr lvl="1"/>
            <a:r>
              <a:rPr lang="ru-RU" sz="2800" dirty="0"/>
              <a:t>-- 4,5 тонны </a:t>
            </a:r>
            <a:r>
              <a:rPr lang="ru-RU" sz="2800" dirty="0" smtClean="0"/>
              <a:t>кислорода (</a:t>
            </a:r>
            <a:r>
              <a:rPr lang="ru-RU" sz="2800" i="1" dirty="0" smtClean="0"/>
              <a:t>в </a:t>
            </a:r>
            <a:r>
              <a:rPr lang="ru-RU" sz="2800" i="1" dirty="0"/>
              <a:t>50 раз больше потребности человека</a:t>
            </a:r>
            <a:r>
              <a:rPr lang="ru-RU" sz="2800" i="1" dirty="0" smtClean="0"/>
              <a:t>)</a:t>
            </a:r>
            <a:endParaRPr lang="ru-RU" sz="2800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00356" y="416705"/>
            <a:ext cx="8938884" cy="572104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" y="6430476"/>
            <a:ext cx="12191999" cy="430047"/>
          </a:xfrm>
          <a:prstGeom prst="rect">
            <a:avLst/>
          </a:prstGeom>
        </p:spPr>
      </p:pic>
      <p:sp>
        <p:nvSpPr>
          <p:cNvPr id="6" name="TextBox 23"/>
          <p:cNvSpPr txBox="1"/>
          <p:nvPr/>
        </p:nvSpPr>
        <p:spPr>
          <a:xfrm>
            <a:off x="547658" y="6430476"/>
            <a:ext cx="113490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Данил Тонкопи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й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   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iForum2016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http://delfast.co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6430717"/>
            <a:ext cx="12192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4970" y="67277"/>
            <a:ext cx="437389" cy="41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08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" y="6430476"/>
            <a:ext cx="12191999" cy="430047"/>
          </a:xfrm>
          <a:prstGeom prst="rect">
            <a:avLst/>
          </a:prstGeom>
        </p:spPr>
      </p:pic>
      <p:sp>
        <p:nvSpPr>
          <p:cNvPr id="4" name="TextBox 23"/>
          <p:cNvSpPr txBox="1"/>
          <p:nvPr/>
        </p:nvSpPr>
        <p:spPr>
          <a:xfrm>
            <a:off x="547658" y="6430476"/>
            <a:ext cx="113490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Данил Тонкопи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й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   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iForum2016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http://delfast.co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6430717"/>
            <a:ext cx="12192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4970" y="67277"/>
            <a:ext cx="437389" cy="414844"/>
          </a:xfrm>
          <a:prstGeom prst="rect">
            <a:avLst/>
          </a:prstGeom>
        </p:spPr>
      </p:pic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2622511"/>
              </p:ext>
            </p:extLst>
          </p:nvPr>
        </p:nvGraphicFramePr>
        <p:xfrm>
          <a:off x="1646526" y="349135"/>
          <a:ext cx="9293024" cy="57357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92040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9754743"/>
              </p:ext>
            </p:extLst>
          </p:nvPr>
        </p:nvGraphicFramePr>
        <p:xfrm>
          <a:off x="1646526" y="349135"/>
          <a:ext cx="9293024" cy="57357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" y="6430476"/>
            <a:ext cx="12191999" cy="430047"/>
          </a:xfrm>
          <a:prstGeom prst="rect">
            <a:avLst/>
          </a:prstGeom>
        </p:spPr>
      </p:pic>
      <p:sp>
        <p:nvSpPr>
          <p:cNvPr id="4" name="TextBox 23"/>
          <p:cNvSpPr txBox="1"/>
          <p:nvPr/>
        </p:nvSpPr>
        <p:spPr>
          <a:xfrm>
            <a:off x="547658" y="6430476"/>
            <a:ext cx="113490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Данил Тонкопи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й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   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iForum2016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http://delfast.co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6430717"/>
            <a:ext cx="12192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4970" y="67277"/>
            <a:ext cx="437389" cy="414844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9110251" y="2805735"/>
            <a:ext cx="545911" cy="47767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5920928" y="4415172"/>
            <a:ext cx="545911" cy="45008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51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-fra3-1.xx.fbcdn.net/hphotos-xat1/v/t1.0-9/13015672_978541042200917_1202679743837289794_n.jpg?oh=a7309ea4aacbe5709ee79d4862c67192&amp;oe=5773EBB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756" y="134718"/>
            <a:ext cx="9103731" cy="606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20814" y="5811877"/>
            <a:ext cx="19588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i="0" strike="noStrike" dirty="0" smtClean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Фото: Денис </a:t>
            </a:r>
            <a:r>
              <a:rPr lang="ru-RU" sz="1200" i="0" strike="noStrike" dirty="0" err="1" smtClean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Симковский</a:t>
            </a:r>
            <a:endParaRPr lang="ru-RU" sz="1200" i="0" dirty="0">
              <a:solidFill>
                <a:schemeClr val="bg1"/>
              </a:solidFill>
              <a:effectLst/>
              <a:latin typeface="helvetica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" y="6430476"/>
            <a:ext cx="12191999" cy="430047"/>
          </a:xfrm>
          <a:prstGeom prst="rect">
            <a:avLst/>
          </a:prstGeom>
        </p:spPr>
      </p:pic>
      <p:sp>
        <p:nvSpPr>
          <p:cNvPr id="5" name="TextBox 23"/>
          <p:cNvSpPr txBox="1"/>
          <p:nvPr/>
        </p:nvSpPr>
        <p:spPr>
          <a:xfrm>
            <a:off x="547658" y="6430476"/>
            <a:ext cx="113490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Данил Тонкопи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й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   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iForum2016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http://delfast.co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6430717"/>
            <a:ext cx="12192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4970" y="67277"/>
            <a:ext cx="437389" cy="4148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11088" y="193921"/>
            <a:ext cx="8975950" cy="594075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67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12192000" cy="643047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" y="6430476"/>
            <a:ext cx="12191999" cy="430047"/>
          </a:xfrm>
          <a:prstGeom prst="rect">
            <a:avLst/>
          </a:prstGeom>
        </p:spPr>
      </p:pic>
      <p:sp>
        <p:nvSpPr>
          <p:cNvPr id="5" name="TextBox 23"/>
          <p:cNvSpPr txBox="1"/>
          <p:nvPr/>
        </p:nvSpPr>
        <p:spPr>
          <a:xfrm>
            <a:off x="547658" y="6430476"/>
            <a:ext cx="113490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Данил Тонкопи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й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   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iForum2016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http://delfast.co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6430717"/>
            <a:ext cx="12192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27"/>
            <a:ext cx="12192000" cy="624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5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" y="6430476"/>
            <a:ext cx="12191999" cy="430047"/>
          </a:xfrm>
          <a:prstGeom prst="rect">
            <a:avLst/>
          </a:prstGeom>
        </p:spPr>
      </p:pic>
      <p:sp>
        <p:nvSpPr>
          <p:cNvPr id="6" name="TextBox 23"/>
          <p:cNvSpPr txBox="1"/>
          <p:nvPr/>
        </p:nvSpPr>
        <p:spPr>
          <a:xfrm>
            <a:off x="547658" y="6430476"/>
            <a:ext cx="113490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Данил Тонкопи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й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   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iForum2016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	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http://delfast.co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6430717"/>
            <a:ext cx="12192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4970" y="67277"/>
            <a:ext cx="437389" cy="4148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71863" y="358694"/>
            <a:ext cx="5567422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Китай – </a:t>
            </a:r>
            <a:r>
              <a:rPr lang="ru-RU" sz="4000" b="1" dirty="0"/>
              <a:t>2020</a:t>
            </a:r>
            <a:r>
              <a:rPr lang="en-US" sz="4000" dirty="0"/>
              <a:t>*</a:t>
            </a:r>
            <a:endParaRPr lang="ru-RU" sz="4000" dirty="0"/>
          </a:p>
          <a:p>
            <a:endParaRPr lang="ru-RU" sz="1000" dirty="0" smtClean="0"/>
          </a:p>
          <a:p>
            <a:r>
              <a:rPr lang="ru-RU" sz="4000" dirty="0" smtClean="0"/>
              <a:t>Голландия – </a:t>
            </a:r>
            <a:r>
              <a:rPr lang="ru-RU" sz="4000" b="1" dirty="0" smtClean="0"/>
              <a:t>2025</a:t>
            </a:r>
          </a:p>
          <a:p>
            <a:endParaRPr lang="ru-RU" sz="1000" dirty="0" smtClean="0"/>
          </a:p>
          <a:p>
            <a:r>
              <a:rPr lang="ru-RU" sz="4000" dirty="0" smtClean="0"/>
              <a:t>Норвегия – </a:t>
            </a:r>
            <a:r>
              <a:rPr lang="ru-RU" sz="4000" b="1" dirty="0" smtClean="0"/>
              <a:t>2025 </a:t>
            </a:r>
          </a:p>
          <a:p>
            <a:endParaRPr lang="ru-RU" sz="1000" dirty="0" smtClean="0"/>
          </a:p>
          <a:p>
            <a:r>
              <a:rPr lang="ru-RU" sz="4000" dirty="0"/>
              <a:t>Лос-Анджелес – </a:t>
            </a:r>
            <a:r>
              <a:rPr lang="ru-RU" sz="4000" b="1" dirty="0"/>
              <a:t>2025</a:t>
            </a:r>
            <a:r>
              <a:rPr lang="en-US" sz="4000" dirty="0"/>
              <a:t>*</a:t>
            </a:r>
          </a:p>
          <a:p>
            <a:endParaRPr lang="ru-RU" sz="1000" dirty="0" smtClean="0"/>
          </a:p>
          <a:p>
            <a:r>
              <a:rPr lang="ru-RU" sz="4000" dirty="0" smtClean="0"/>
              <a:t>Индия – </a:t>
            </a:r>
            <a:r>
              <a:rPr lang="ru-RU" sz="4000" b="1" dirty="0" smtClean="0"/>
              <a:t>2030  </a:t>
            </a:r>
          </a:p>
          <a:p>
            <a:endParaRPr lang="ru-RU" sz="1000" dirty="0"/>
          </a:p>
          <a:p>
            <a:r>
              <a:rPr lang="ru-RU" sz="4000" dirty="0" smtClean="0"/>
              <a:t>Австрия – </a:t>
            </a:r>
            <a:r>
              <a:rPr lang="ru-RU" sz="4000" b="1" dirty="0" smtClean="0"/>
              <a:t>2030 </a:t>
            </a:r>
          </a:p>
          <a:p>
            <a:endParaRPr lang="ru-RU" sz="1000" dirty="0" smtClean="0"/>
          </a:p>
          <a:p>
            <a:r>
              <a:rPr lang="ru-RU" sz="4000" dirty="0" smtClean="0"/>
              <a:t>Германия – </a:t>
            </a:r>
            <a:r>
              <a:rPr lang="ru-RU" sz="4000" b="1" dirty="0" smtClean="0"/>
              <a:t>2050 </a:t>
            </a:r>
          </a:p>
          <a:p>
            <a:endParaRPr lang="ru-RU" sz="1000" dirty="0" smtClean="0"/>
          </a:p>
          <a:p>
            <a:r>
              <a:rPr lang="en-US" dirty="0" smtClean="0"/>
              <a:t>*</a:t>
            </a:r>
            <a:r>
              <a:rPr lang="ru-RU" dirty="0" smtClean="0"/>
              <a:t>госслужбы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661316" y="290453"/>
            <a:ext cx="6810233" cy="5851037"/>
          </a:xfrm>
          <a:prstGeom prst="rect">
            <a:avLst/>
          </a:prstGeom>
          <a:noFill/>
          <a:ln w="57150">
            <a:solidFill>
              <a:srgbClr val="4394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76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</TotalTime>
  <Words>1400</Words>
  <Application>Microsoft Office PowerPoint</Application>
  <PresentationFormat>Широкоэкранный</PresentationFormat>
  <Paragraphs>188</Paragraphs>
  <Slides>25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helvetica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Daniel Tonkopiy</dc:creator>
  <cp:lastModifiedBy>Daniel Tonkopiy</cp:lastModifiedBy>
  <cp:revision>59</cp:revision>
  <dcterms:created xsi:type="dcterms:W3CDTF">2016-04-19T08:21:07Z</dcterms:created>
  <dcterms:modified xsi:type="dcterms:W3CDTF">2016-04-19T19:36:54Z</dcterms:modified>
</cp:coreProperties>
</file>