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368" r:id="rId3"/>
    <p:sldId id="367" r:id="rId4"/>
    <p:sldId id="369" r:id="rId5"/>
    <p:sldId id="370" r:id="rId6"/>
    <p:sldId id="371" r:id="rId7"/>
    <p:sldId id="384" r:id="rId8"/>
    <p:sldId id="377" r:id="rId9"/>
    <p:sldId id="385" r:id="rId10"/>
    <p:sldId id="372" r:id="rId11"/>
    <p:sldId id="373" r:id="rId12"/>
    <p:sldId id="386" r:id="rId13"/>
    <p:sldId id="378" r:id="rId14"/>
    <p:sldId id="392" r:id="rId15"/>
    <p:sldId id="382" r:id="rId16"/>
    <p:sldId id="383" r:id="rId17"/>
    <p:sldId id="380" r:id="rId18"/>
    <p:sldId id="387" r:id="rId19"/>
    <p:sldId id="388" r:id="rId20"/>
    <p:sldId id="389" r:id="rId21"/>
    <p:sldId id="379" r:id="rId22"/>
    <p:sldId id="381" r:id="rId23"/>
    <p:sldId id="390" r:id="rId24"/>
    <p:sldId id="391" r:id="rId25"/>
    <p:sldId id="376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7" autoAdjust="0"/>
    <p:restoredTop sz="96209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AEA7-8463-4CC1-9260-230AB274B5EE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4F8BA-D2E0-4A2A-9706-F88796A21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4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F8BA-D2E0-4A2A-9706-F88796A21D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E78C-29DA-4C5B-8803-C058F3849F2A}" type="datetime1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4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6713-644F-4425-B0C5-0601CA7B5E95}" type="datetime1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7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D790-BA60-4207-9A36-2C751172B670}" type="datetime1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5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35D0-A790-4793-AD48-FD6377D6693B}" type="datetime1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3B04-687A-482E-99A2-609559C0D239}" type="datetime1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4B87-92E0-4409-B81F-BDCDD38A3FB9}" type="datetime1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0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F55A-0DF9-47BB-B1EE-60D44B61DC95}" type="datetime1">
              <a:rPr lang="ru-RU" smtClean="0"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F99-FE86-4071-B3B4-B6AC66750D7D}" type="datetime1">
              <a:rPr lang="ru-RU" smtClean="0"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B69-72ED-4826-A13B-FFF6ABAC8A48}" type="datetime1">
              <a:rPr lang="ru-RU" smtClean="0"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E719-79BC-43A9-876D-7925FE3A6507}" type="datetime1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6952-3A02-4AAA-9A3B-41392C665CC1}" type="datetime1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01DB-C80B-456A-B218-C9BF68E29A02}" type="datetime1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.research.at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srd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deep.ru/blog/2014/11/07/chto-takoie-data-sci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s-www.cs.umass.edu/lfw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s-www.cs.umass.edu/fddb/result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.chernodub@gmail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71" y="908720"/>
            <a:ext cx="8712968" cy="1512167"/>
          </a:xfrm>
        </p:spPr>
        <p:txBody>
          <a:bodyPr>
            <a:noAutofit/>
          </a:bodyPr>
          <a:lstStyle/>
          <a:p>
            <a:r>
              <a:rPr lang="ru-RU" sz="5000" b="1" dirty="0"/>
              <a:t>Как морочить голову заказчику в </a:t>
            </a:r>
            <a:r>
              <a:rPr lang="ru-RU" sz="5000" b="1" dirty="0" err="1"/>
              <a:t>Data</a:t>
            </a:r>
            <a:r>
              <a:rPr lang="ru-RU" sz="5000" b="1" dirty="0"/>
              <a:t> </a:t>
            </a:r>
            <a:r>
              <a:rPr lang="ru-RU" sz="5000" b="1" dirty="0" err="1"/>
              <a:t>Science</a:t>
            </a:r>
            <a:r>
              <a:rPr lang="ru-RU" sz="5000" b="1" dirty="0"/>
              <a:t>-проектах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92" y="544522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/>
              <a:t>Артем </a:t>
            </a:r>
            <a:r>
              <a:rPr lang="uk-UA" sz="3200" i="1" dirty="0" err="1" smtClean="0"/>
              <a:t>Чернодуб</a:t>
            </a:r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912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iForum’2016, </a:t>
            </a:r>
            <a:r>
              <a:rPr lang="ru-RU" sz="2400" i="1" dirty="0" smtClean="0"/>
              <a:t>20 апреля 2016, г. Киев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04" y="3140968"/>
            <a:ext cx="324036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Важность и отличие </a:t>
            </a:r>
            <a:r>
              <a:rPr lang="ru-RU" sz="3200" b="1" dirty="0">
                <a:solidFill>
                  <a:srgbClr val="FF0000"/>
                </a:solidFill>
              </a:rPr>
              <a:t>«виденных ранее»</a:t>
            </a:r>
            <a:r>
              <a:rPr lang="ru-RU" sz="3200" b="1" dirty="0"/>
              <a:t> и </a:t>
            </a:r>
            <a:r>
              <a:rPr lang="ru-RU" sz="3200" b="1" dirty="0">
                <a:solidFill>
                  <a:srgbClr val="FF0000"/>
                </a:solidFill>
              </a:rPr>
              <a:t>«не виденных ранее»</a:t>
            </a:r>
            <a:r>
              <a:rPr lang="ru-RU" sz="3200" b="1" dirty="0"/>
              <a:t> системой примеров данных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276872"/>
            <a:ext cx="842493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/>
              <a:t>«Не виденные ранее» данные = обобщение (построение модели) </a:t>
            </a:r>
            <a:r>
              <a:rPr lang="ru-RU" sz="4000" u="sng" dirty="0"/>
              <a:t>целевая задача</a:t>
            </a:r>
            <a:r>
              <a:rPr lang="ru-RU" sz="4000" dirty="0"/>
              <a:t>.</a:t>
            </a:r>
          </a:p>
          <a:p>
            <a:pPr algn="l"/>
            <a:endParaRPr lang="ru-RU" sz="4000" dirty="0" smtClean="0"/>
          </a:p>
          <a:p>
            <a:pPr algn="l"/>
            <a:r>
              <a:rPr lang="ru-RU" sz="4000" dirty="0" smtClean="0"/>
              <a:t>«</a:t>
            </a:r>
            <a:r>
              <a:rPr lang="ru-RU" sz="4000" dirty="0" smtClean="0"/>
              <a:t>Виденные ранее» данные = запоминание, </a:t>
            </a:r>
            <a:r>
              <a:rPr lang="uk-UA" sz="4000" u="sng" dirty="0" err="1" smtClean="0"/>
              <a:t>другая</a:t>
            </a:r>
            <a:r>
              <a:rPr lang="ru-RU" sz="4000" u="sng" dirty="0" smtClean="0"/>
              <a:t> </a:t>
            </a:r>
            <a:r>
              <a:rPr lang="ru-RU" sz="4000" u="sng" dirty="0" smtClean="0"/>
              <a:t>задача</a:t>
            </a:r>
            <a:r>
              <a:rPr lang="ru-RU" sz="4000" dirty="0" smtClean="0"/>
              <a:t>.</a:t>
            </a:r>
          </a:p>
          <a:p>
            <a:pPr algn="l"/>
            <a:endParaRPr lang="ru-RU" sz="4000" dirty="0"/>
          </a:p>
        </p:txBody>
      </p:sp>
      <p:sp>
        <p:nvSpPr>
          <p:cNvPr id="4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10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786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</a:t>
            </a:r>
            <a:r>
              <a:rPr lang="ru-RU" b="1" dirty="0"/>
              <a:t>ы</a:t>
            </a:r>
            <a:r>
              <a:rPr lang="ru-RU" b="1" dirty="0" smtClean="0"/>
              <a:t> построения разных моделей по одним и тем же данным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99" y="1556792"/>
            <a:ext cx="5100093" cy="4392488"/>
          </a:xfrm>
          <a:prstGeom prst="rect">
            <a:avLst/>
          </a:prstGeom>
        </p:spPr>
      </p:pic>
      <p:sp>
        <p:nvSpPr>
          <p:cNvPr id="4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11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41140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Деление выборк</a:t>
            </a:r>
            <a:r>
              <a:rPr lang="ru-RU" b="1" dirty="0"/>
              <a:t>и</a:t>
            </a:r>
            <a:r>
              <a:rPr lang="ru-RU" b="1" dirty="0" smtClean="0"/>
              <a:t> на </a:t>
            </a:r>
            <a:r>
              <a:rPr lang="en-US" b="1" dirty="0" smtClean="0"/>
              <a:t>Train/Test/Validation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031315"/>
            <a:ext cx="2297055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Train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2959307"/>
            <a:ext cx="2297055" cy="15841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Test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3031315"/>
            <a:ext cx="2297055" cy="1584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Validation</a:t>
            </a:r>
            <a:endParaRPr lang="ru-RU" sz="2800" dirty="0"/>
          </a:p>
        </p:txBody>
      </p:sp>
      <p:sp>
        <p:nvSpPr>
          <p:cNvPr id="7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12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4804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Трюк с запросами поисковиком </a:t>
            </a:r>
            <a:r>
              <a:rPr lang="ru-RU" b="1" dirty="0" smtClean="0"/>
              <a:t>«абсолютно случайных» </a:t>
            </a:r>
            <a:r>
              <a:rPr lang="ru-RU" b="1" dirty="0"/>
              <a:t>примеров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516640" cy="4752528"/>
          </a:xfrm>
          <a:prstGeom prst="rect">
            <a:avLst/>
          </a:prstGeom>
        </p:spPr>
      </p:pic>
      <p:sp>
        <p:nvSpPr>
          <p:cNvPr id="4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13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494327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dirty="0" smtClean="0"/>
              <a:t>Точность </a:t>
            </a:r>
          </a:p>
          <a:p>
            <a:r>
              <a:rPr lang="ru-RU" sz="8800" b="1" dirty="0" smtClean="0"/>
              <a:t>99.68</a:t>
            </a:r>
            <a:r>
              <a:rPr lang="ru-RU" sz="8800" b="1" baseline="30000" dirty="0" smtClean="0"/>
              <a:t>*</a:t>
            </a:r>
            <a:r>
              <a:rPr lang="ru-RU" sz="8800" b="1" dirty="0" smtClean="0"/>
              <a:t> %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93351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* По результатам теста на данных </a:t>
            </a:r>
            <a:r>
              <a:rPr lang="en-US" sz="2000" i="1" dirty="0" smtClean="0"/>
              <a:t>X</a:t>
            </a:r>
            <a:r>
              <a:rPr lang="ru-RU" sz="2000" i="1" dirty="0" smtClean="0"/>
              <a:t>.</a:t>
            </a:r>
            <a:endParaRPr lang="en-US" sz="2000" u="sng" dirty="0" smtClean="0"/>
          </a:p>
        </p:txBody>
      </p:sp>
      <p:sp>
        <p:nvSpPr>
          <p:cNvPr id="5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14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2895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88640"/>
            <a:ext cx="8784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О </a:t>
            </a:r>
            <a:r>
              <a:rPr lang="uk-UA" b="1" dirty="0" err="1" smtClean="0"/>
              <a:t>сбалансированности</a:t>
            </a:r>
            <a:r>
              <a:rPr lang="uk-UA" b="1" dirty="0" smtClean="0"/>
              <a:t> </a:t>
            </a:r>
            <a:r>
              <a:rPr lang="ru-RU" b="1" dirty="0" smtClean="0"/>
              <a:t>выборки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40868"/>
            <a:ext cx="4128459" cy="3096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37442" y="2098094"/>
            <a:ext cx="4483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тривиальное решение: </a:t>
            </a:r>
            <a:r>
              <a:rPr lang="ru-RU" sz="3200" dirty="0" smtClean="0">
                <a:solidFill>
                  <a:srgbClr val="FF0000"/>
                </a:solidFill>
              </a:rPr>
              <a:t>всегда тёмно-синий</a:t>
            </a:r>
            <a:r>
              <a:rPr lang="ru-RU" sz="32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2693" y="4454624"/>
            <a:ext cx="4483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90% правильных ответов!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300192" y="3323291"/>
            <a:ext cx="720080" cy="10081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15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Правильная тестовая выборка: риски «слишком хорошего» перемешивания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5523" y="1660992"/>
            <a:ext cx="3870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а) разные устройства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660991"/>
            <a:ext cx="2831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</a:t>
            </a:r>
            <a:r>
              <a:rPr lang="ru-RU" sz="3200" dirty="0" smtClean="0"/>
              <a:t>) разные дни 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536228"/>
            <a:ext cx="2809875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6" y="4725144"/>
            <a:ext cx="2340372" cy="15659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70188"/>
            <a:ext cx="2880320" cy="1938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38" y="4833428"/>
            <a:ext cx="2173947" cy="1447849"/>
          </a:xfrm>
          <a:prstGeom prst="rect">
            <a:avLst/>
          </a:prstGeom>
        </p:spPr>
      </p:pic>
      <p:sp>
        <p:nvSpPr>
          <p:cNvPr id="9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16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Известные </a:t>
            </a:r>
            <a:r>
              <a:rPr lang="ru-RU" b="1" dirty="0" err="1" smtClean="0"/>
              <a:t>датасеты</a:t>
            </a:r>
            <a:r>
              <a:rPr lang="ru-RU" b="1" dirty="0" smtClean="0"/>
              <a:t>/</a:t>
            </a:r>
            <a:r>
              <a:rPr lang="ru-RU" b="1" dirty="0" err="1" smtClean="0"/>
              <a:t>бенчмарки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зачем они нужны и где их брать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132856"/>
            <a:ext cx="6619223" cy="3096344"/>
          </a:xfrm>
          <a:prstGeom prst="rect">
            <a:avLst/>
          </a:prstGeom>
        </p:spPr>
      </p:pic>
      <p:sp>
        <p:nvSpPr>
          <p:cNvPr id="5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17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16632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AT&amp;T </a:t>
            </a:r>
            <a:r>
              <a:rPr lang="en-US" b="1" dirty="0" smtClean="0"/>
              <a:t>Database (Olivetti, ORL): 1992-1994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05" y="494116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F. Samaria, A. Harter. </a:t>
            </a:r>
            <a:r>
              <a:rPr lang="en-US" sz="2000" i="1" dirty="0" err="1"/>
              <a:t>Parameterisation</a:t>
            </a:r>
            <a:r>
              <a:rPr lang="en-US" sz="2000" i="1" dirty="0"/>
              <a:t> of a Stochastic Model for Human Face Identification // Proceedings of 2nd IEEE Workshop on Applications of Computer Vision, Sarasota FL, December </a:t>
            </a:r>
            <a:r>
              <a:rPr lang="en-US" sz="2000" i="1" dirty="0" smtClean="0"/>
              <a:t>1994.</a:t>
            </a:r>
          </a:p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u="sng" dirty="0">
                <a:hlinkClick r:id="rId3"/>
              </a:rPr>
              <a:t>http://www.uk.research.att.com</a:t>
            </a:r>
            <a:r>
              <a:rPr lang="en-US" sz="2000" u="sng" dirty="0" smtClean="0">
                <a:hlinkClick r:id="rId3"/>
              </a:rPr>
              <a:t>/</a:t>
            </a:r>
            <a:endParaRPr lang="en-US" sz="2000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63888" y="1412776"/>
            <a:ext cx="5544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Grayscale</a:t>
            </a:r>
            <a:r>
              <a:rPr lang="en-US" sz="3200" dirty="0" smtClean="0"/>
              <a:t> images, 92x112.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40 </a:t>
            </a:r>
            <a:r>
              <a:rPr lang="en-US" sz="3200" dirty="0"/>
              <a:t>subjects, 10 images per </a:t>
            </a:r>
            <a:r>
              <a:rPr lang="en-US" sz="3200" dirty="0" smtClean="0"/>
              <a:t>subject.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Different facial expressions,  poses, glasses.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Studio, single session</a:t>
            </a:r>
            <a:r>
              <a:rPr lang="en-US" sz="3200" dirty="0" smtClean="0"/>
              <a:t>.</a:t>
            </a:r>
            <a:endParaRPr lang="de-CH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" y="1658144"/>
            <a:ext cx="3217683" cy="1554832"/>
          </a:xfrm>
          <a:prstGeom prst="rect">
            <a:avLst/>
          </a:prstGeom>
        </p:spPr>
      </p:pic>
      <p:sp>
        <p:nvSpPr>
          <p:cNvPr id="10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18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0045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FERET dataset, 1994-1996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504" y="494116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P.J. Phillips, H. </a:t>
            </a:r>
            <a:r>
              <a:rPr lang="it-IT" sz="2000" i="1" dirty="0"/>
              <a:t>Moon, </a:t>
            </a:r>
            <a:r>
              <a:rPr lang="it-IT" sz="2000" i="1" dirty="0" smtClean="0"/>
              <a:t>P. </a:t>
            </a:r>
            <a:r>
              <a:rPr lang="it-IT" sz="2000" i="1" dirty="0"/>
              <a:t>Rauss, </a:t>
            </a:r>
            <a:r>
              <a:rPr lang="it-IT" sz="2000" i="1" dirty="0" smtClean="0"/>
              <a:t>S. </a:t>
            </a:r>
            <a:r>
              <a:rPr lang="it-IT" sz="2000" i="1" dirty="0"/>
              <a:t>A. </a:t>
            </a:r>
            <a:r>
              <a:rPr lang="it-IT" sz="2000" i="1" dirty="0" smtClean="0"/>
              <a:t>Rizvi. The FERET September 1996 Database and Evaluation Procedure // </a:t>
            </a:r>
            <a:r>
              <a:rPr lang="en-US" sz="2000" i="1" dirty="0"/>
              <a:t>First International Conference, AVBPA'97 </a:t>
            </a:r>
            <a:r>
              <a:rPr lang="en-US" sz="2000" i="1" dirty="0" err="1"/>
              <a:t>Crans</a:t>
            </a:r>
            <a:r>
              <a:rPr lang="en-US" sz="2000" i="1" dirty="0"/>
              <a:t>-Montana, Switzerland, March 12–14, </a:t>
            </a:r>
            <a:r>
              <a:rPr lang="en-US" sz="2000" i="1" dirty="0" smtClean="0"/>
              <a:t>1997, pp. 395-402</a:t>
            </a:r>
          </a:p>
          <a:p>
            <a:endParaRPr lang="en-US" sz="2000" dirty="0" smtClean="0">
              <a:hlinkClick r:id=""/>
            </a:endParaRPr>
          </a:p>
          <a:p>
            <a:r>
              <a:rPr lang="en-US" sz="2000" dirty="0" smtClean="0">
                <a:hlinkClick r:id=""/>
              </a:rPr>
              <a:t>http</a:t>
            </a:r>
            <a:r>
              <a:rPr lang="en-US" sz="2000" dirty="0">
                <a:hlinkClick r:id="rId3"/>
              </a:rPr>
              <a:t>://www.nist.gov/srd/</a:t>
            </a:r>
            <a:endParaRPr lang="it-IT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50899" y="1340768"/>
            <a:ext cx="5013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2413 </a:t>
            </a:r>
            <a:r>
              <a:rPr lang="en-US" sz="3200" dirty="0"/>
              <a:t>still facial images, representing 856 </a:t>
            </a:r>
            <a:r>
              <a:rPr lang="en-US" sz="3200" dirty="0" smtClean="0"/>
              <a:t>individuals, studio, </a:t>
            </a:r>
            <a:r>
              <a:rPr lang="en-US" sz="3200" dirty="0" smtClean="0">
                <a:solidFill>
                  <a:srgbClr val="FF0000"/>
                </a:solidFill>
              </a:rPr>
              <a:t>two sessions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Different facial expressions,  poses,  light.</a:t>
            </a:r>
            <a:endParaRPr lang="de-CH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4" y="1475962"/>
            <a:ext cx="3275384" cy="2079869"/>
          </a:xfrm>
          <a:prstGeom prst="rect">
            <a:avLst/>
          </a:prstGeom>
        </p:spPr>
      </p:pic>
      <p:sp>
        <p:nvSpPr>
          <p:cNvPr id="12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19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4598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Что такое </a:t>
            </a:r>
            <a:r>
              <a:rPr lang="en-US" b="1" dirty="0" smtClean="0"/>
              <a:t>Data Science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485715" cy="4228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165304"/>
            <a:ext cx="867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hlinkClick r:id="rId4"/>
              </a:rPr>
              <a:t>http</a:t>
            </a:r>
            <a:r>
              <a:rPr lang="en-US" sz="2000" i="1" dirty="0">
                <a:hlinkClick r:id="rId4"/>
              </a:rPr>
              <a:t>://</a:t>
            </a:r>
            <a:r>
              <a:rPr lang="en-US" sz="2000" i="1" dirty="0" smtClean="0">
                <a:hlinkClick r:id="rId4"/>
              </a:rPr>
              <a:t>datadeep.ru/blog/2014/11/07/chto-takoie-data-science</a:t>
            </a:r>
            <a:endParaRPr lang="ru-RU" sz="2000" i="1" dirty="0"/>
          </a:p>
        </p:txBody>
      </p:sp>
      <p:sp>
        <p:nvSpPr>
          <p:cNvPr id="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640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Labeled Faces </a:t>
            </a:r>
            <a:r>
              <a:rPr lang="en-US" b="1" dirty="0" smtClean="0">
                <a:solidFill>
                  <a:srgbClr val="FF0000"/>
                </a:solidFill>
              </a:rPr>
              <a:t>in the Wild </a:t>
            </a:r>
            <a:r>
              <a:rPr lang="en-US" b="1" dirty="0" smtClean="0"/>
              <a:t>dataset, 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824" y="494116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G. B</a:t>
            </a:r>
            <a:r>
              <a:rPr lang="it-IT" sz="2000" i="1" dirty="0"/>
              <a:t>. Huang, </a:t>
            </a:r>
            <a:r>
              <a:rPr lang="it-IT" sz="2000" i="1" dirty="0" smtClean="0"/>
              <a:t>M. Ramesh</a:t>
            </a:r>
            <a:r>
              <a:rPr lang="it-IT" sz="2000" i="1" dirty="0"/>
              <a:t>, </a:t>
            </a:r>
            <a:r>
              <a:rPr lang="it-IT" sz="2000" i="1" dirty="0" smtClean="0"/>
              <a:t>T. </a:t>
            </a:r>
            <a:r>
              <a:rPr lang="it-IT" sz="2000" i="1" dirty="0"/>
              <a:t>Berg</a:t>
            </a:r>
            <a:r>
              <a:rPr lang="it-IT" sz="2000" i="1" dirty="0" smtClean="0"/>
              <a:t>, E. </a:t>
            </a:r>
            <a:r>
              <a:rPr lang="it-IT" sz="2000" i="1" dirty="0"/>
              <a:t>Learned-Miller. Labeled Faces in the Wild: A Database for Studying Face Recognition in Unconstrained </a:t>
            </a:r>
            <a:r>
              <a:rPr lang="it-IT" sz="2000" i="1" dirty="0" smtClean="0"/>
              <a:t>Environments // </a:t>
            </a:r>
            <a:r>
              <a:rPr lang="it-IT" sz="2000" i="1" dirty="0"/>
              <a:t>University of Massachusetts, Amherst, Technical Report 07-49, October, </a:t>
            </a:r>
            <a:r>
              <a:rPr lang="it-IT" sz="2000" i="1" dirty="0" smtClean="0"/>
              <a:t>2007.</a:t>
            </a:r>
          </a:p>
          <a:p>
            <a:r>
              <a:rPr lang="it-IT" sz="2000" i="1" dirty="0">
                <a:hlinkClick r:id="rId3"/>
              </a:rPr>
              <a:t>http://vis-www.cs.umass.edu/lfw</a:t>
            </a:r>
            <a:r>
              <a:rPr lang="it-IT" sz="2000" i="1" dirty="0" smtClean="0">
                <a:hlinkClick r:id="rId3"/>
              </a:rPr>
              <a:t>/</a:t>
            </a:r>
            <a:endParaRPr lang="it-IT" sz="2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0899" y="1340768"/>
            <a:ext cx="5013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Images with faces </a:t>
            </a:r>
            <a:r>
              <a:rPr lang="en-US" sz="3200" dirty="0">
                <a:solidFill>
                  <a:srgbClr val="FF0000"/>
                </a:solidFill>
              </a:rPr>
              <a:t>collected from the </a:t>
            </a:r>
            <a:r>
              <a:rPr lang="en-US" sz="3200" dirty="0" smtClean="0">
                <a:solidFill>
                  <a:srgbClr val="FF0000"/>
                </a:solidFill>
              </a:rPr>
              <a:t>web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Pairs comparison, restricted mode.</a:t>
            </a:r>
            <a:endParaRPr lang="de-CH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 err="1" smtClean="0"/>
              <a:t>test</a:t>
            </a:r>
            <a:r>
              <a:rPr lang="de-CH" sz="3200" dirty="0" smtClean="0"/>
              <a:t>: 10-fold </a:t>
            </a:r>
            <a:r>
              <a:rPr lang="de-CH" sz="3200" dirty="0" err="1" smtClean="0"/>
              <a:t>cross</a:t>
            </a:r>
            <a:r>
              <a:rPr lang="de-CH" sz="3200" dirty="0" smtClean="0"/>
              <a:t>-validation, 6000 </a:t>
            </a:r>
            <a:r>
              <a:rPr lang="de-CH" sz="3200" dirty="0" err="1" smtClean="0"/>
              <a:t>face</a:t>
            </a:r>
            <a:r>
              <a:rPr lang="de-CH" sz="3200" dirty="0" smtClean="0"/>
              <a:t> </a:t>
            </a:r>
            <a:r>
              <a:rPr lang="de-CH" sz="3200" dirty="0" err="1" smtClean="0"/>
              <a:t>pairs</a:t>
            </a:r>
            <a:r>
              <a:rPr lang="de-CH" sz="3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" y="1556792"/>
            <a:ext cx="3672408" cy="1513032"/>
          </a:xfrm>
          <a:prstGeom prst="rect">
            <a:avLst/>
          </a:prstGeom>
        </p:spPr>
      </p:pic>
      <p:sp>
        <p:nvSpPr>
          <p:cNvPr id="7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20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4914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Скрытая угроза результата как вероятностей без указания явного решения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600400" cy="2134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46" y="2123893"/>
            <a:ext cx="3605694" cy="21343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8589" y="4575494"/>
            <a:ext cx="2165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кот – 80%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собака – 10%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автомобиль – 5%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кофемолка – 1 %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другое – 4 %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578988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кот – 10%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собака – 10%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автомобиль – 75%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кофемолка – 2 %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другое – 3 %</a:t>
            </a:r>
            <a:endParaRPr lang="ru-RU" dirty="0"/>
          </a:p>
        </p:txBody>
      </p:sp>
      <p:sp>
        <p:nvSpPr>
          <p:cNvPr id="7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21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Понятия </a:t>
            </a:r>
            <a:r>
              <a:rPr lang="ru-RU" b="1" dirty="0" smtClean="0"/>
              <a:t>ROC-кривых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165304"/>
            <a:ext cx="790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hlinkClick r:id="rId3"/>
              </a:rPr>
              <a:t>http://</a:t>
            </a:r>
            <a:r>
              <a:rPr lang="en-US" sz="2000" i="1" dirty="0" smtClean="0">
                <a:hlinkClick r:id="rId3"/>
              </a:rPr>
              <a:t>vis-www.cs.umass.edu/fddb/results.html</a:t>
            </a:r>
            <a:endParaRPr lang="en-US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15" y="1344133"/>
            <a:ext cx="5544616" cy="4143026"/>
          </a:xfrm>
          <a:prstGeom prst="rect">
            <a:avLst/>
          </a:prstGeom>
        </p:spPr>
      </p:pic>
      <p:sp>
        <p:nvSpPr>
          <p:cNvPr id="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22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Графики </a:t>
            </a:r>
            <a:r>
              <a:rPr lang="en-US" b="1" dirty="0" smtClean="0"/>
              <a:t>FAR/FRR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31640"/>
            <a:ext cx="5184576" cy="2894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3651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FAR = “False </a:t>
            </a:r>
            <a:r>
              <a:rPr lang="en-US" sz="2400" dirty="0" smtClean="0"/>
              <a:t>Accept</a:t>
            </a:r>
            <a:r>
              <a:rPr lang="en-US" sz="2400" dirty="0" smtClean="0"/>
              <a:t>ance</a:t>
            </a:r>
            <a:r>
              <a:rPr lang="en-US" sz="2400" dirty="0" smtClean="0"/>
              <a:t> </a:t>
            </a:r>
            <a:r>
              <a:rPr lang="en-US" sz="2400" dirty="0" smtClean="0"/>
              <a:t>Rate</a:t>
            </a:r>
            <a:r>
              <a:rPr lang="en-US" sz="2400" dirty="0" smtClean="0"/>
              <a:t>”,</a:t>
            </a:r>
            <a:r>
              <a:rPr lang="ru-RU" sz="2400" dirty="0" smtClean="0"/>
              <a:t> </a:t>
            </a:r>
            <a:r>
              <a:rPr lang="en-US" sz="2400" dirty="0" smtClean="0"/>
              <a:t>“False posit</a:t>
            </a:r>
            <a:r>
              <a:rPr lang="en-US" sz="2400" dirty="0"/>
              <a:t>i</a:t>
            </a:r>
            <a:r>
              <a:rPr lang="en-US" sz="2400" dirty="0" smtClean="0"/>
              <a:t>ve”, </a:t>
            </a:r>
            <a:r>
              <a:rPr lang="ru-RU" sz="2400" dirty="0" smtClean="0"/>
              <a:t>ошибка </a:t>
            </a:r>
            <a:r>
              <a:rPr lang="ru-RU" sz="2400" dirty="0" smtClean="0"/>
              <a:t>ложного доступа</a:t>
            </a:r>
            <a:r>
              <a:rPr lang="en-US" sz="2400" dirty="0" smtClean="0"/>
              <a:t>, </a:t>
            </a:r>
            <a:r>
              <a:rPr lang="ru-RU" sz="2400" dirty="0" smtClean="0"/>
              <a:t>ошибка 1-го рода</a:t>
            </a:r>
          </a:p>
          <a:p>
            <a:endParaRPr lang="ru-RU" sz="2400" dirty="0" smtClean="0"/>
          </a:p>
          <a:p>
            <a:r>
              <a:rPr lang="en-US" sz="2400" dirty="0" smtClean="0"/>
              <a:t>F</a:t>
            </a:r>
            <a:r>
              <a:rPr lang="en-US" sz="2400" dirty="0"/>
              <a:t>R</a:t>
            </a:r>
            <a:r>
              <a:rPr lang="en-US" sz="2400" dirty="0" smtClean="0"/>
              <a:t>R </a:t>
            </a:r>
            <a:r>
              <a:rPr lang="en-US" sz="2400" dirty="0"/>
              <a:t>= “False </a:t>
            </a:r>
            <a:r>
              <a:rPr lang="en-US" sz="2400" dirty="0" smtClean="0"/>
              <a:t>Rejection </a:t>
            </a:r>
            <a:r>
              <a:rPr lang="en-US" sz="2400" dirty="0"/>
              <a:t>Rate”, </a:t>
            </a:r>
            <a:r>
              <a:rPr lang="en-US" sz="2400" dirty="0" smtClean="0"/>
              <a:t>“False negative”, </a:t>
            </a:r>
            <a:r>
              <a:rPr lang="ru-RU" sz="2400" dirty="0" smtClean="0"/>
              <a:t>ложная тревога</a:t>
            </a:r>
            <a:r>
              <a:rPr lang="en-US" sz="2400" dirty="0" smtClean="0"/>
              <a:t>, </a:t>
            </a:r>
            <a:r>
              <a:rPr lang="ru-RU" sz="2400" dirty="0" smtClean="0"/>
              <a:t>ошибка 2-го рода</a:t>
            </a:r>
            <a:endParaRPr lang="ru-RU" sz="2400" dirty="0"/>
          </a:p>
        </p:txBody>
      </p:sp>
      <p:sp>
        <p:nvSpPr>
          <p:cNvPr id="5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23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921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88640"/>
            <a:ext cx="8784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Сбалансированная выборка в тесте не панацея: </a:t>
            </a:r>
            <a:r>
              <a:rPr lang="ru-RU" b="1" dirty="0" err="1" smtClean="0"/>
              <a:t>кототест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8" y="1824525"/>
            <a:ext cx="7311581" cy="3960440"/>
          </a:xfrm>
          <a:prstGeom prst="rect">
            <a:avLst/>
          </a:prstGeom>
        </p:spPr>
      </p:pic>
      <p:sp>
        <p:nvSpPr>
          <p:cNvPr id="4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24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4210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Об «адекватных» ошибках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2393626" cy="3145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686" y="1660991"/>
            <a:ext cx="2070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/>
              <a:t>Требуется</a:t>
            </a:r>
            <a:r>
              <a:rPr lang="uk-UA" sz="3200" dirty="0" smtClean="0"/>
              <a:t>: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05559" y="1660990"/>
            <a:ext cx="2004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Результат:</a:t>
            </a:r>
            <a:endParaRPr lang="ru-RU" sz="3200" dirty="0"/>
          </a:p>
        </p:txBody>
      </p:sp>
      <p:sp>
        <p:nvSpPr>
          <p:cNvPr id="7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25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9" y="2348880"/>
            <a:ext cx="4637083" cy="31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1029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69" y="2334890"/>
            <a:ext cx="4700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69" y="980728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4693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3"/>
              </a:rPr>
              <a:t>a.chernodub@gmail.com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Примеры задач машинного обучения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8968" y="1484784"/>
            <a:ext cx="8383065" cy="4689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Tx/>
              <a:buChar char="-"/>
            </a:pPr>
            <a:r>
              <a:rPr lang="ru-RU" sz="3200" dirty="0"/>
              <a:t>распознавание лиц и визуальных объектов</a:t>
            </a:r>
            <a:r>
              <a:rPr lang="en-US" sz="3200" dirty="0"/>
              <a:t>;</a:t>
            </a:r>
            <a:endParaRPr lang="ru-RU" sz="3200" dirty="0"/>
          </a:p>
          <a:p>
            <a:pPr marL="571500" indent="-571500" algn="l">
              <a:buFontTx/>
              <a:buChar char="-"/>
            </a:pPr>
            <a:r>
              <a:rPr lang="ru-RU" sz="3200" dirty="0" smtClean="0"/>
              <a:t>распознавание голосовых команд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marL="571500" indent="-571500" algn="l">
              <a:buFontTx/>
              <a:buChar char="-"/>
            </a:pPr>
            <a:r>
              <a:rPr lang="ru-RU" sz="3200" dirty="0" smtClean="0"/>
              <a:t>прогнозирование </a:t>
            </a:r>
            <a:r>
              <a:rPr lang="ru-RU" sz="3200" dirty="0"/>
              <a:t>трендов</a:t>
            </a:r>
            <a:r>
              <a:rPr lang="en-US" sz="3200" dirty="0"/>
              <a:t>;</a:t>
            </a:r>
          </a:p>
          <a:p>
            <a:pPr marL="571500" indent="-571500" algn="l">
              <a:buFontTx/>
              <a:buChar char="-"/>
            </a:pPr>
            <a:r>
              <a:rPr lang="ru-RU" sz="3200" dirty="0" err="1"/>
              <a:t>таргетирование</a:t>
            </a:r>
            <a:r>
              <a:rPr lang="ru-RU" sz="3200" dirty="0"/>
              <a:t> рекламы;</a:t>
            </a:r>
          </a:p>
          <a:p>
            <a:pPr marL="571500" indent="-571500" algn="l">
              <a:buFontTx/>
              <a:buChar char="-"/>
            </a:pPr>
            <a:r>
              <a:rPr lang="ru-RU" sz="3200" dirty="0" smtClean="0"/>
              <a:t>определение тональности текстов;</a:t>
            </a:r>
          </a:p>
          <a:p>
            <a:pPr marL="571500" indent="-571500" algn="l">
              <a:buFontTx/>
              <a:buChar char="-"/>
            </a:pPr>
            <a:r>
              <a:rPr lang="ru-RU" sz="3200" dirty="0" smtClean="0"/>
              <a:t>рекомендательные системы;</a:t>
            </a:r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и т.д.</a:t>
            </a:r>
            <a:endParaRPr lang="en-US" sz="3200" dirty="0" smtClean="0"/>
          </a:p>
        </p:txBody>
      </p:sp>
      <p:sp>
        <p:nvSpPr>
          <p:cNvPr id="5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3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8658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Обычные и «умные» алгоритмы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80990" y="2402801"/>
            <a:ext cx="176419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Аналитическое</a:t>
            </a:r>
          </a:p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996" y="2355246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921" y="4794392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8915" y="4720584"/>
            <a:ext cx="176419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Эмпирическое решение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104309" y="4396548"/>
            <a:ext cx="3283807" cy="1512168"/>
            <a:chOff x="2943057" y="4293096"/>
            <a:chExt cx="3283807" cy="151216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943057" y="4293096"/>
              <a:ext cx="3283807" cy="1512168"/>
              <a:chOff x="3232409" y="4293096"/>
              <a:chExt cx="3283807" cy="1512168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3232409" y="4293096"/>
                <a:ext cx="3283807" cy="151216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Цилиндр 10"/>
              <p:cNvSpPr/>
              <p:nvPr/>
            </p:nvSpPr>
            <p:spPr>
              <a:xfrm>
                <a:off x="3411513" y="4505520"/>
                <a:ext cx="1383037" cy="1155728"/>
              </a:xfrm>
              <a:prstGeom prst="ca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Data</a:t>
                </a:r>
                <a:endParaRPr lang="ru-RU" dirty="0"/>
              </a:p>
            </p:txBody>
          </p:sp>
        </p:grpSp>
        <p:sp>
          <p:nvSpPr>
            <p:cNvPr id="7" name="Куб 6"/>
            <p:cNvSpPr/>
            <p:nvPr/>
          </p:nvSpPr>
          <p:spPr>
            <a:xfrm>
              <a:off x="4621927" y="4435312"/>
              <a:ext cx="1396714" cy="115572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Training</a:t>
              </a:r>
            </a:p>
            <a:p>
              <a:pPr algn="ctr"/>
              <a:r>
                <a:rPr lang="en-US" dirty="0" smtClean="0"/>
                <a:t>algorithm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36384" y="1934749"/>
            <a:ext cx="3283807" cy="1728192"/>
            <a:chOff x="2958916" y="1772816"/>
            <a:chExt cx="3283807" cy="172819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958916" y="1772816"/>
              <a:ext cx="3283807" cy="172819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580" y="1950243"/>
              <a:ext cx="1820759" cy="1373337"/>
            </a:xfrm>
            <a:prstGeom prst="rect">
              <a:avLst/>
            </a:prstGeom>
          </p:spPr>
        </p:pic>
      </p:grpSp>
      <p:sp>
        <p:nvSpPr>
          <p:cNvPr id="19" name="Стрелка вправо 18"/>
          <p:cNvSpPr/>
          <p:nvPr/>
        </p:nvSpPr>
        <p:spPr>
          <a:xfrm>
            <a:off x="6480302" y="4907140"/>
            <a:ext cx="600688" cy="4189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07705" y="4977348"/>
            <a:ext cx="600688" cy="4189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368380" y="2550760"/>
            <a:ext cx="600688" cy="4189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412377" y="2589357"/>
            <a:ext cx="600688" cy="4189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4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7476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Вероятностная природа «умных» алгоритмов и связанные с этим риски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11" y="2564904"/>
            <a:ext cx="5136679" cy="230882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84215" y="2013165"/>
            <a:ext cx="4801491" cy="44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B050"/>
                </a:solidFill>
              </a:rPr>
              <a:t>Car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FF0000"/>
                </a:solidFill>
              </a:rPr>
              <a:t>Not Car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877272"/>
            <a:ext cx="867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/>
              <a:t>Szegedy</a:t>
            </a:r>
            <a:r>
              <a:rPr lang="en-US" sz="2000" i="1" dirty="0"/>
              <a:t>, Christian, et al. "Intriguing properties of neural networks." </a:t>
            </a:r>
            <a:r>
              <a:rPr lang="en-US" sz="2000" i="1" dirty="0" err="1"/>
              <a:t>arXiv</a:t>
            </a:r>
            <a:r>
              <a:rPr lang="en-US" sz="2000" i="1" dirty="0"/>
              <a:t> preprint arXiv:1312.6199 (2013</a:t>
            </a:r>
            <a:r>
              <a:rPr lang="en-US" sz="2000" i="1" dirty="0" smtClean="0"/>
              <a:t>)</a:t>
            </a:r>
            <a:endParaRPr lang="ru-RU" sz="2000" i="1" dirty="0"/>
          </a:p>
        </p:txBody>
      </p:sp>
      <p:sp>
        <p:nvSpPr>
          <p:cNvPr id="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5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1917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Вероятностная природа «умных» алгоритмов и связанные с этим </a:t>
            </a:r>
            <a:r>
              <a:rPr lang="ru-RU" b="1" dirty="0" smtClean="0"/>
              <a:t>риски</a:t>
            </a:r>
            <a:r>
              <a:rPr lang="en-US" b="1" dirty="0" smtClean="0"/>
              <a:t> / 2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44279" y="1844824"/>
            <a:ext cx="4794531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Для ряда задач «умные» алгоритмы периодически </a:t>
            </a:r>
            <a:r>
              <a:rPr lang="ru-RU" sz="4000" dirty="0" smtClean="0">
                <a:solidFill>
                  <a:srgbClr val="FF0000"/>
                </a:solidFill>
              </a:rPr>
              <a:t>ошибаются</a:t>
            </a:r>
            <a:r>
              <a:rPr lang="ru-RU" sz="4000" dirty="0" smtClean="0"/>
              <a:t> и это нормально</a:t>
            </a:r>
            <a:r>
              <a:rPr lang="ru-RU" sz="40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976059" cy="4320480"/>
          </a:xfrm>
          <a:prstGeom prst="rect">
            <a:avLst/>
          </a:prstGeom>
        </p:spPr>
      </p:pic>
      <p:sp>
        <p:nvSpPr>
          <p:cNvPr id="5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6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6938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</a:t>
            </a:r>
            <a:r>
              <a:rPr lang="ru-RU" b="1" dirty="0" err="1" smtClean="0"/>
              <a:t>демо</a:t>
            </a:r>
            <a:r>
              <a:rPr lang="ru-RU" b="1" dirty="0" smtClean="0"/>
              <a:t>-сайта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168352" cy="4348990"/>
          </a:xfrm>
          <a:prstGeom prst="rect">
            <a:avLst/>
          </a:prstGeom>
        </p:spPr>
      </p:pic>
      <p:sp>
        <p:nvSpPr>
          <p:cNvPr id="4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7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1444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Как это работает</a:t>
            </a:r>
            <a:endParaRPr lang="ru-RU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01027" y="2492896"/>
            <a:ext cx="1754749" cy="86409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5004049" y="2217275"/>
            <a:ext cx="3672407" cy="288032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Сервер с умными</a:t>
            </a:r>
          </a:p>
          <a:p>
            <a:pPr algn="ctr"/>
            <a:r>
              <a:rPr lang="ru-RU" sz="3200" dirty="0" smtClean="0"/>
              <a:t>алгоритмами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5430" y="4035235"/>
            <a:ext cx="1754749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627784" y="2708920"/>
            <a:ext cx="2206681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н т е р н е т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2627618" y="4255782"/>
            <a:ext cx="2206681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н т е р н е т</a:t>
            </a:r>
            <a:endParaRPr lang="ru-RU" dirty="0"/>
          </a:p>
        </p:txBody>
      </p:sp>
      <p:sp>
        <p:nvSpPr>
          <p:cNvPr id="9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8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358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0160" y="188640"/>
            <a:ext cx="8494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Как это могло бы работать</a:t>
            </a:r>
            <a:endParaRPr lang="ru-RU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01027" y="2492896"/>
            <a:ext cx="1754749" cy="86409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430" y="4035235"/>
            <a:ext cx="1754749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627784" y="2708920"/>
            <a:ext cx="2206681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н т е р н е т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2627618" y="4255782"/>
            <a:ext cx="2206681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н т е р н е 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7" y="2348880"/>
            <a:ext cx="3672407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3168353" cy="2110265"/>
          </a:xfrm>
          <a:prstGeom prst="rect">
            <a:avLst/>
          </a:prstGeom>
        </p:spPr>
      </p:pic>
      <p:sp>
        <p:nvSpPr>
          <p:cNvPr id="10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2375" cy="310187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Tw Cen MT (Заголовки)"/>
              </a:rPr>
              <a:t>9</a:t>
            </a:fld>
            <a:r>
              <a:rPr lang="en-US" sz="1800" dirty="0" smtClean="0">
                <a:latin typeface="Tw Cen MT (Заголовки)"/>
              </a:rPr>
              <a:t> /</a:t>
            </a:r>
            <a:r>
              <a:rPr lang="ru-RU" sz="1800" dirty="0" smtClean="0">
                <a:latin typeface="Tw Cen MT (Заголовки)"/>
              </a:rPr>
              <a:t> </a:t>
            </a:r>
            <a:r>
              <a:rPr lang="en-US" sz="1800" dirty="0" smtClean="0">
                <a:latin typeface="Tw Cen MT (Заголовки)"/>
              </a:rPr>
              <a:t>26</a:t>
            </a:r>
            <a:endParaRPr lang="ru-RU" sz="1800" dirty="0">
              <a:latin typeface="Tw Cen M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0417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737</Words>
  <Application>Microsoft Office PowerPoint</Application>
  <PresentationFormat>Экран (4:3)</PresentationFormat>
  <Paragraphs>152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Как морочить голову заказчику в Data Science-проектах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</dc:title>
  <dc:creator>A.Chernodub</dc:creator>
  <cp:lastModifiedBy>Artem</cp:lastModifiedBy>
  <cp:revision>1810</cp:revision>
  <dcterms:created xsi:type="dcterms:W3CDTF">2014-04-03T11:18:48Z</dcterms:created>
  <dcterms:modified xsi:type="dcterms:W3CDTF">2016-04-17T18:15:19Z</dcterms:modified>
</cp:coreProperties>
</file>