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352" r:id="rId2"/>
    <p:sldId id="357" r:id="rId3"/>
    <p:sldId id="358" r:id="rId4"/>
    <p:sldId id="288" r:id="rId5"/>
    <p:sldId id="344" r:id="rId6"/>
    <p:sldId id="346" r:id="rId7"/>
    <p:sldId id="345" r:id="rId8"/>
    <p:sldId id="347" r:id="rId9"/>
    <p:sldId id="287" r:id="rId10"/>
    <p:sldId id="290" r:id="rId11"/>
    <p:sldId id="291" r:id="rId12"/>
    <p:sldId id="292" r:id="rId13"/>
    <p:sldId id="353" r:id="rId14"/>
    <p:sldId id="354" r:id="rId15"/>
    <p:sldId id="355" r:id="rId16"/>
    <p:sldId id="356" r:id="rId17"/>
    <p:sldId id="293" r:id="rId18"/>
    <p:sldId id="294" r:id="rId19"/>
    <p:sldId id="295" r:id="rId20"/>
    <p:sldId id="328" r:id="rId21"/>
    <p:sldId id="303" r:id="rId22"/>
    <p:sldId id="312" r:id="rId23"/>
    <p:sldId id="311" r:id="rId24"/>
    <p:sldId id="299" r:id="rId25"/>
    <p:sldId id="305" r:id="rId26"/>
    <p:sldId id="340" r:id="rId27"/>
    <p:sldId id="341" r:id="rId28"/>
    <p:sldId id="342" r:id="rId29"/>
    <p:sldId id="343" r:id="rId30"/>
    <p:sldId id="296" r:id="rId31"/>
    <p:sldId id="297" r:id="rId32"/>
    <p:sldId id="301" r:id="rId33"/>
    <p:sldId id="323" r:id="rId34"/>
    <p:sldId id="302" r:id="rId35"/>
    <p:sldId id="307" r:id="rId36"/>
    <p:sldId id="308" r:id="rId37"/>
    <p:sldId id="309" r:id="rId38"/>
    <p:sldId id="306" r:id="rId39"/>
    <p:sldId id="322" r:id="rId40"/>
    <p:sldId id="313" r:id="rId41"/>
    <p:sldId id="304" r:id="rId42"/>
    <p:sldId id="310" r:id="rId43"/>
    <p:sldId id="314" r:id="rId44"/>
    <p:sldId id="315" r:id="rId45"/>
    <p:sldId id="316" r:id="rId46"/>
    <p:sldId id="319" r:id="rId47"/>
    <p:sldId id="320" r:id="rId48"/>
    <p:sldId id="321" r:id="rId49"/>
    <p:sldId id="324" r:id="rId50"/>
    <p:sldId id="325" r:id="rId51"/>
    <p:sldId id="326" r:id="rId52"/>
    <p:sldId id="329" r:id="rId53"/>
    <p:sldId id="327" r:id="rId54"/>
    <p:sldId id="348" r:id="rId55"/>
    <p:sldId id="330" r:id="rId56"/>
    <p:sldId id="331" r:id="rId57"/>
    <p:sldId id="332" r:id="rId58"/>
    <p:sldId id="333" r:id="rId59"/>
    <p:sldId id="349" r:id="rId60"/>
    <p:sldId id="338" r:id="rId61"/>
    <p:sldId id="339" r:id="rId62"/>
    <p:sldId id="350" r:id="rId63"/>
    <p:sldId id="334" r:id="rId64"/>
    <p:sldId id="335" r:id="rId65"/>
    <p:sldId id="336" r:id="rId66"/>
    <p:sldId id="337" r:id="rId67"/>
    <p:sldId id="289" r:id="rId68"/>
  </p:sldIdLst>
  <p:sldSz cx="9144000" cy="5143500" type="screen16x9"/>
  <p:notesSz cx="6858000" cy="9947275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</p:embeddedFontLst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0"/>
    <a:srgbClr val="006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1937" autoAdjust="0"/>
  </p:normalViewPr>
  <p:slideViewPr>
    <p:cSldViewPr>
      <p:cViewPr>
        <p:scale>
          <a:sx n="75" d="100"/>
          <a:sy n="75" d="100"/>
        </p:scale>
        <p:origin x="-1507" y="-61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78" y="-101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1B2F-3BE7-42AA-8A67-224629142B6C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4E473-D489-4146-A7A2-D7821D7C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5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FE4ED1CF-BFDD-4AFE-BDE9-A2C3CF633D60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50BA1AA-FF90-4E6A-9EA5-51135AB6F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4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26347-9DB2-4361-9796-910523FE38F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1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7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5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4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7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4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C9F606-66E5-4E9C-9C80-F0E20EAC165E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E81D221-AE2F-4275-BDBF-795A464B3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0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7649283" y="0"/>
            <a:ext cx="1145956" cy="328247"/>
            <a:chOff x="10199044" y="0"/>
            <a:chExt cx="1527941" cy="43766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199044" y="0"/>
              <a:ext cx="1527941" cy="437662"/>
            </a:xfrm>
            <a:prstGeom prst="rect">
              <a:avLst/>
            </a:prstGeom>
            <a:solidFill>
              <a:srgbClr val="DB0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1720" y="101938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131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microsoft.com/office/2007/relationships/hdphoto" Target="../media/hdphoto2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microsoft.com/office/2007/relationships/hdphoto" Target="../media/hdphoto2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2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3"/>
          <a:srcRect l="11835" t="27453" r="7787" b="20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52622" y="1507332"/>
            <a:ext cx="7041512" cy="1585912"/>
          </a:xfrm>
          <a:prstGeom prst="rect">
            <a:avLst/>
          </a:prstGeom>
          <a:solidFill>
            <a:srgbClr val="F1F2F4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622" y="1923678"/>
            <a:ext cx="7029769" cy="807911"/>
          </a:xfrm>
          <a:prstGeom prst="rect">
            <a:avLst/>
          </a:prstGeom>
        </p:spPr>
        <p:txBody>
          <a:bodyPr wrap="square" lIns="68552" tIns="34289" rIns="68552" bIns="34289">
            <a:spAutoFit/>
          </a:bodyPr>
          <a:lstStyle/>
          <a:p>
            <a:pPr algn="ctr"/>
            <a:r>
              <a:rPr lang="ru-RU" sz="2400" b="1" dirty="0"/>
              <a:t>Машинное обучение в электронной коммерции - практика использования и подводные </a:t>
            </a:r>
            <a:r>
              <a:rPr lang="ru-RU" sz="2400" b="1" dirty="0" smtClean="0"/>
              <a:t>камни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5115" y="3093244"/>
            <a:ext cx="3492817" cy="507207"/>
          </a:xfrm>
          <a:prstGeom prst="rect">
            <a:avLst/>
          </a:prstGeom>
          <a:solidFill>
            <a:srgbClr val="C7E9FA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61697" y="3138116"/>
            <a:ext cx="2999653" cy="377024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/>
            <a:r>
              <a:rPr lang="ru-RU" sz="1200" b="1" dirty="0">
                <a:solidFill>
                  <a:srgbClr val="3B3838"/>
                </a:solidFill>
                <a:cs typeface="Arial"/>
              </a:rPr>
              <a:t>Александр Сербул</a:t>
            </a:r>
          </a:p>
          <a:p>
            <a:pPr algn="ctr"/>
            <a:r>
              <a:rPr lang="ru-RU" sz="800" dirty="0">
                <a:solidFill>
                  <a:schemeClr val="bg2">
                    <a:lumMod val="50000"/>
                  </a:schemeClr>
                </a:solidFill>
                <a:cs typeface="Arial"/>
              </a:rPr>
              <a:t>Руководитель направления</a:t>
            </a:r>
          </a:p>
        </p:txBody>
      </p:sp>
      <p:pic>
        <p:nvPicPr>
          <p:cNvPr id="1028" name="Picture 4" descr="C:\Users\filippov\Desktop\shad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15" y="3093244"/>
            <a:ext cx="3493800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896045" y="1779662"/>
            <a:ext cx="1354664" cy="0"/>
          </a:xfrm>
          <a:prstGeom prst="line">
            <a:avLst/>
          </a:prstGeom>
          <a:ln w="25400">
            <a:solidFill>
              <a:srgbClr val="FF5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7649283" y="0"/>
            <a:ext cx="1145956" cy="328247"/>
            <a:chOff x="10199044" y="0"/>
            <a:chExt cx="1527941" cy="43766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199044" y="0"/>
              <a:ext cx="1527941" cy="437662"/>
            </a:xfrm>
            <a:prstGeom prst="rect">
              <a:avLst/>
            </a:prstGeom>
            <a:solidFill>
              <a:srgbClr val="DB0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1720" y="101938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2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ru-RU" sz="3200" b="1" dirty="0" smtClean="0"/>
              <a:t>Если слушать внимательно, то мы сможем …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Разобраться в обширной терминологии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Понять алгоритмы и их пользу для бизнеса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Оценить и организовать эффективный процесс в компании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10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106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происходит вокруг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Шумиха вокруг «больших данных»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Продукты и сервисы для извлечения прибыли из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Bigdata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Очень высокий уровень вхождения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Непонимание разных областей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60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Учиться – просто некогда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12</a:t>
            </a:fld>
            <a:endParaRPr lang="ru-RU" sz="12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971600" y="985747"/>
            <a:ext cx="7938189" cy="3816473"/>
            <a:chOff x="1150619" y="1569720"/>
            <a:chExt cx="9573067" cy="4602480"/>
          </a:xfrm>
        </p:grpSpPr>
        <p:sp>
          <p:nvSpPr>
            <p:cNvPr id="6" name="Овал 5"/>
            <p:cNvSpPr/>
            <p:nvPr/>
          </p:nvSpPr>
          <p:spPr>
            <a:xfrm>
              <a:off x="8186369" y="2237243"/>
              <a:ext cx="1818542" cy="9189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Computer Science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146364" y="1569720"/>
              <a:ext cx="2014171" cy="9189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Высшая математика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301136" y="3413566"/>
              <a:ext cx="2249971" cy="9189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Теория вероятностей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818814" y="5174777"/>
              <a:ext cx="2735111" cy="9189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Математическая статистика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8293100" y="4042434"/>
              <a:ext cx="2430586" cy="9189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Программная инженерия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5008036" y="3329995"/>
              <a:ext cx="2286000" cy="9189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Машинное обучение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150619" y="4961417"/>
              <a:ext cx="2551004" cy="9189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Параллельные алгоритмы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962773" y="5253217"/>
              <a:ext cx="2286000" cy="9189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Обработка «больших данных»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Прямая соединительная линия 13"/>
            <p:cNvCxnSpPr>
              <a:stCxn id="8" idx="6"/>
              <a:endCxn id="11" idx="2"/>
            </p:cNvCxnSpPr>
            <p:nvPr/>
          </p:nvCxnSpPr>
          <p:spPr>
            <a:xfrm flipV="1">
              <a:off x="3551107" y="3789487"/>
              <a:ext cx="1456929" cy="835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7" idx="4"/>
              <a:endCxn id="11" idx="0"/>
            </p:cNvCxnSpPr>
            <p:nvPr/>
          </p:nvCxnSpPr>
          <p:spPr>
            <a:xfrm flipH="1">
              <a:off x="6151036" y="2488703"/>
              <a:ext cx="2414" cy="841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6" idx="2"/>
            </p:cNvCxnSpPr>
            <p:nvPr/>
          </p:nvCxnSpPr>
          <p:spPr>
            <a:xfrm flipH="1">
              <a:off x="7033260" y="2696735"/>
              <a:ext cx="1153109" cy="7475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10" idx="2"/>
              <a:endCxn id="11" idx="5"/>
            </p:cNvCxnSpPr>
            <p:nvPr/>
          </p:nvCxnSpPr>
          <p:spPr>
            <a:xfrm flipH="1" flipV="1">
              <a:off x="6959259" y="4114396"/>
              <a:ext cx="1333841" cy="387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2" idx="6"/>
              <a:endCxn id="11" idx="2"/>
            </p:cNvCxnSpPr>
            <p:nvPr/>
          </p:nvCxnSpPr>
          <p:spPr>
            <a:xfrm flipV="1">
              <a:off x="3701623" y="3789487"/>
              <a:ext cx="1306413" cy="1631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13" idx="0"/>
              <a:endCxn id="11" idx="3"/>
            </p:cNvCxnSpPr>
            <p:nvPr/>
          </p:nvCxnSpPr>
          <p:spPr>
            <a:xfrm flipV="1">
              <a:off x="5105773" y="4114396"/>
              <a:ext cx="237040" cy="1138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1" idx="4"/>
              <a:endCxn id="9" idx="1"/>
            </p:cNvCxnSpPr>
            <p:nvPr/>
          </p:nvCxnSpPr>
          <p:spPr>
            <a:xfrm>
              <a:off x="6151036" y="4248978"/>
              <a:ext cx="1068326" cy="1060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2104858" y="2061540"/>
              <a:ext cx="2249971" cy="9189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Линейная алгебра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>
              <a:stCxn id="21" idx="6"/>
              <a:endCxn id="11" idx="1"/>
            </p:cNvCxnSpPr>
            <p:nvPr/>
          </p:nvCxnSpPr>
          <p:spPr>
            <a:xfrm>
              <a:off x="4354829" y="2521032"/>
              <a:ext cx="987984" cy="9435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53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5754" y="154599"/>
            <a:ext cx="6005732" cy="807783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>
                <a:latin typeface="+mn-lt"/>
              </a:rPr>
              <a:t>Информация - «только для избранных»</a:t>
            </a:r>
            <a:endParaRPr lang="en-US" sz="2900" b="1" dirty="0">
              <a:solidFill>
                <a:srgbClr val="000000"/>
              </a:solidFill>
              <a:latin typeface="+mn-lt"/>
              <a:cs typeface="Calibri"/>
            </a:endParaRPr>
          </a:p>
        </p:txBody>
      </p:sp>
      <p:pic>
        <p:nvPicPr>
          <p:cNvPr id="9" name="Picture 9" descr="C:\Users\filippov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65" y="76454"/>
            <a:ext cx="821479" cy="1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93136" y="1181476"/>
            <a:ext cx="4671371" cy="1107992"/>
          </a:xfrm>
          <a:prstGeom prst="rect">
            <a:avLst/>
          </a:prstGeom>
        </p:spPr>
        <p:txBody>
          <a:bodyPr wrap="square" lIns="68556" tIns="34289" rIns="68556" bIns="34289">
            <a:spAutoFit/>
          </a:bodyPr>
          <a:lstStyle/>
          <a:p>
            <a:pPr marL="160671" indent="-160671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Wikipedia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160671" indent="-160671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Google…</a:t>
            </a:r>
            <a:endParaRPr lang="ru-RU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160671" indent="-160671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http://www.machinelearning.ru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58" y="821497"/>
            <a:ext cx="3974113" cy="2916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6" y="2383155"/>
            <a:ext cx="4381439" cy="244695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49283" y="0"/>
            <a:ext cx="1145956" cy="328247"/>
            <a:chOff x="10199044" y="0"/>
            <a:chExt cx="1527941" cy="43766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199044" y="0"/>
              <a:ext cx="1527941" cy="437662"/>
            </a:xfrm>
            <a:prstGeom prst="rect">
              <a:avLst/>
            </a:prstGeom>
            <a:solidFill>
              <a:srgbClr val="DB0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1720" y="101938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14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8072" y="39942"/>
            <a:ext cx="4349654" cy="807783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>
                <a:latin typeface="+mn-lt"/>
              </a:rPr>
              <a:t>Уровень вхождения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5365" y="945697"/>
            <a:ext cx="83298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50" y="2110949"/>
            <a:ext cx="1591926" cy="2412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05" y="904470"/>
            <a:ext cx="1688078" cy="2412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5" y="1230840"/>
            <a:ext cx="2061305" cy="2998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53" y="1801870"/>
            <a:ext cx="2135486" cy="303111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649283" y="0"/>
            <a:ext cx="1145956" cy="328247"/>
            <a:chOff x="10199044" y="0"/>
            <a:chExt cx="1527941" cy="43766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199044" y="0"/>
              <a:ext cx="1527941" cy="437662"/>
            </a:xfrm>
            <a:prstGeom prst="rect">
              <a:avLst/>
            </a:prstGeom>
            <a:solidFill>
              <a:srgbClr val="DB0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1720" y="101938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87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8072" y="39942"/>
            <a:ext cx="4349654" cy="807783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 err="1">
                <a:latin typeface="+mn-lt"/>
              </a:rPr>
              <a:t>Межрассовое</a:t>
            </a:r>
            <a:r>
              <a:rPr lang="ru-RU" sz="2900" b="1" dirty="0">
                <a:latin typeface="+mn-lt"/>
              </a:rPr>
              <a:t> скрещивание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5365" y="945697"/>
            <a:ext cx="83298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2" y="768531"/>
            <a:ext cx="5459912" cy="40949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73" y="945697"/>
            <a:ext cx="2728518" cy="367202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49283" y="0"/>
            <a:ext cx="1145956" cy="328247"/>
            <a:chOff x="10199044" y="0"/>
            <a:chExt cx="1527941" cy="43766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0199044" y="0"/>
              <a:ext cx="1527941" cy="437662"/>
            </a:xfrm>
            <a:prstGeom prst="rect">
              <a:avLst/>
            </a:prstGeom>
            <a:solidFill>
              <a:srgbClr val="DB0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2" tIns="45718" rIns="91402" bIns="45718"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9" descr="C:\Users\filippov\Desktop\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1720" y="101938"/>
              <a:ext cx="1095305" cy="20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05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877792" y="-76200"/>
            <a:ext cx="6191789" cy="807783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b="1" dirty="0">
                <a:solidFill>
                  <a:schemeClr val="bg1"/>
                </a:solidFill>
                <a:latin typeface="+mn-lt"/>
              </a:rPr>
              <a:t>Быстро всё забыли! </a:t>
            </a:r>
            <a:r>
              <a:rPr lang="ru-RU" sz="45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ru-RU" sz="45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72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Боевое карате</a:t>
            </a:r>
            <a:endParaRPr lang="ru-RU" b="1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ea typeface="Calibri"/>
                <a:cs typeface="Calibri"/>
              </a:rPr>
              <a:t>Окинава, </a:t>
            </a:r>
            <a:r>
              <a:rPr lang="en-US" sz="2800" dirty="0">
                <a:solidFill>
                  <a:srgbClr val="000000"/>
                </a:solidFill>
                <a:ea typeface="Calibri"/>
                <a:cs typeface="Calibri"/>
              </a:rPr>
              <a:t>XIX</a:t>
            </a:r>
            <a:r>
              <a:rPr lang="ru-RU" sz="2800" dirty="0">
                <a:solidFill>
                  <a:srgbClr val="000000"/>
                </a:solidFill>
                <a:ea typeface="Calibri"/>
                <a:cs typeface="Calibri"/>
              </a:rPr>
              <a:t> век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ea typeface="Calibri"/>
                <a:cs typeface="Calibri"/>
              </a:rPr>
              <a:t>Доступность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ea typeface="Calibri"/>
                <a:cs typeface="Calibri"/>
              </a:rPr>
              <a:t>Массовость</a:t>
            </a:r>
            <a:endParaRPr lang="en-US" sz="2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ea typeface="Calibri"/>
                <a:cs typeface="Calibri"/>
              </a:rPr>
              <a:t>Сила – не нужна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ea typeface="Calibri"/>
                <a:cs typeface="Calibri"/>
              </a:rPr>
              <a:t>Разумный уровень вхождения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ea typeface="Calibri"/>
                <a:cs typeface="Calibri"/>
              </a:rPr>
              <a:t>Эффективность против самураев!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17</a:t>
            </a:fld>
            <a:endParaRPr lang="ru-RU" sz="12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7534"/>
            <a:ext cx="1643365" cy="25746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3486164"/>
            <a:ext cx="713891" cy="15773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0584"/>
            <a:ext cx="1325780" cy="20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Исходные данные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18</a:t>
            </a:fld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7214" y="994048"/>
            <a:ext cx="8082625" cy="3737942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Целое: -4, 23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Число с плавающей точкой: 1.34, 67.91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Одно из значений (полиномиальное): «красный», «синий», «зеленый»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Биномиальный: да/нет, </a:t>
            </a: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M/F</a:t>
            </a:r>
            <a:endParaRPr lang="ru-RU" sz="20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Даты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000" b="1" dirty="0" smtClean="0">
                <a:solidFill>
                  <a:srgbClr val="000000"/>
                </a:solidFill>
                <a:ea typeface="Calibri"/>
                <a:cs typeface="Calibri"/>
              </a:rPr>
              <a:t>Графы</a:t>
            </a:r>
            <a:endParaRPr lang="en-US" sz="2000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Выбросы</a:t>
            </a:r>
            <a:endParaRPr lang="ru-RU" sz="2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15766"/>
            <a:ext cx="2251153" cy="18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Элементарная статистика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19</a:t>
            </a:fld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7566"/>
            <a:ext cx="8208912" cy="2308320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реднее, дисперсия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Линейная корреляция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Mutual Information,</a:t>
            </a: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Maximal information 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oefficient (MIC)</a:t>
            </a:r>
            <a:endParaRPr lang="ru-RU" sz="24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65" y="966544"/>
            <a:ext cx="4357923" cy="19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8072" y="39942"/>
            <a:ext cx="4349654" cy="807783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>
                <a:latin typeface="+mn-lt"/>
              </a:rPr>
              <a:t>Карл…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5365" y="945697"/>
            <a:ext cx="83298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7" b="11456"/>
          <a:stretch/>
        </p:blipFill>
        <p:spPr>
          <a:xfrm>
            <a:off x="0" y="0"/>
            <a:ext cx="9144000" cy="5173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8580" y="259103"/>
            <a:ext cx="5145259" cy="259301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chemeClr val="bg1"/>
                </a:solidFill>
              </a:rPr>
              <a:t>Карл, я </a:t>
            </a:r>
            <a:r>
              <a:rPr lang="ru-RU" sz="4100" dirty="0" smtClean="0">
                <a:solidFill>
                  <a:schemeClr val="bg1"/>
                </a:solidFill>
              </a:rPr>
              <a:t>открыл страшную тайну </a:t>
            </a:r>
            <a:r>
              <a:rPr lang="en-US" sz="4100" dirty="0" err="1" smtClean="0">
                <a:solidFill>
                  <a:schemeClr val="bg1"/>
                </a:solidFill>
              </a:rPr>
              <a:t>Bigdata</a:t>
            </a:r>
            <a:r>
              <a:rPr lang="ru-RU" sz="4100" dirty="0" smtClean="0">
                <a:solidFill>
                  <a:schemeClr val="bg1"/>
                </a:solidFill>
              </a:rPr>
              <a:t> и машинного обучения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6340" y="2903455"/>
            <a:ext cx="4259580" cy="13311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4100" dirty="0" smtClean="0">
                <a:solidFill>
                  <a:schemeClr val="bg1"/>
                </a:solidFill>
              </a:rPr>
              <a:t>Это очень интересно, </a:t>
            </a:r>
            <a:r>
              <a:rPr lang="ru-RU" sz="4100" dirty="0">
                <a:solidFill>
                  <a:schemeClr val="bg1"/>
                </a:solidFill>
              </a:rPr>
              <a:t>пап</a:t>
            </a:r>
            <a:r>
              <a:rPr lang="ru-RU" sz="4100" dirty="0" smtClean="0">
                <a:solidFill>
                  <a:schemeClr val="bg1"/>
                </a:solidFill>
              </a:rPr>
              <a:t>!</a:t>
            </a:r>
            <a:endParaRPr lang="ru-RU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/>
          <a:lstStyle/>
          <a:p>
            <a:r>
              <a:rPr lang="ru-RU" sz="3200" b="1" dirty="0" smtClean="0"/>
              <a:t>Профиль Покупателя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20</a:t>
            </a:fld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31590"/>
            <a:ext cx="3960440" cy="3831814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Все, что есть!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Пол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Возраст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Статус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URL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ы, пути</a:t>
            </a:r>
            <a:endParaRPr lang="en-US" sz="1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Обращения </a:t>
            </a:r>
            <a:r>
              <a:rPr lang="ru-RU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</a:t>
            </a: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саппорт</a:t>
            </a:r>
            <a:endParaRPr lang="ru-RU" sz="1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Счетчики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Средние за квартал, месяц, день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ru-RU" sz="1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47" y="699542"/>
            <a:ext cx="3266553" cy="3266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44" y="1275606"/>
            <a:ext cx="2457430" cy="23469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0" y="2856011"/>
            <a:ext cx="1111424" cy="1061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43758"/>
            <a:ext cx="1111424" cy="1061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89599"/>
            <a:ext cx="967408" cy="9237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07794"/>
            <a:ext cx="1111424" cy="1061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58971"/>
            <a:ext cx="1111424" cy="10612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11710"/>
            <a:ext cx="1111424" cy="10612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465258"/>
            <a:ext cx="1111424" cy="10612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81082"/>
            <a:ext cx="1111424" cy="10612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00" y="2382108"/>
            <a:ext cx="1111424" cy="10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Сбор данных для анализа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Хиты на сайте (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логи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События, привязанные к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cookie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(через «счетчик»)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Логи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Мультиканальность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21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702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ru-RU" sz="3200" b="1" dirty="0" smtClean="0"/>
              <a:t>Что собираем мы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22</a:t>
            </a:fld>
            <a:endParaRPr lang="ru-RU" sz="12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689588" y="504307"/>
            <a:ext cx="4346908" cy="4371699"/>
            <a:chOff x="4131352" y="699542"/>
            <a:chExt cx="4283500" cy="4587723"/>
          </a:xfrm>
        </p:grpSpPr>
        <p:sp>
          <p:nvSpPr>
            <p:cNvPr id="7" name="Овал 6"/>
            <p:cNvSpPr/>
            <p:nvPr/>
          </p:nvSpPr>
          <p:spPr>
            <a:xfrm>
              <a:off x="5122004" y="1817058"/>
              <a:ext cx="2359739" cy="235973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solidFill>
                    <a:schemeClr val="tx1"/>
                  </a:solidFill>
                </a:rPr>
                <a:t>Событие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131352" y="699542"/>
              <a:ext cx="2017555" cy="20175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tx1"/>
                  </a:solidFill>
                </a:rPr>
                <a:t>Просмотр товара</a:t>
              </a:r>
              <a:endParaRPr lang="ru-RU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397297" y="708273"/>
              <a:ext cx="2017555" cy="20175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tx1"/>
                  </a:solidFill>
                </a:rPr>
                <a:t>Добавление</a:t>
              </a:r>
              <a:br>
                <a:rPr lang="ru-RU" sz="1800" b="1" dirty="0" smtClean="0">
                  <a:solidFill>
                    <a:schemeClr val="tx1"/>
                  </a:solidFill>
                </a:rPr>
              </a:br>
              <a:r>
                <a:rPr lang="ru-RU" sz="1800" b="1" dirty="0" smtClean="0">
                  <a:solidFill>
                    <a:schemeClr val="tx1"/>
                  </a:solidFill>
                </a:rPr>
                <a:t> в корзину</a:t>
              </a:r>
              <a:endParaRPr lang="ru-RU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4131352" y="3238960"/>
              <a:ext cx="2017555" cy="20175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tx1"/>
                  </a:solidFill>
                </a:rPr>
                <a:t>Заказ</a:t>
              </a:r>
              <a:endParaRPr lang="ru-RU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6397297" y="3269711"/>
              <a:ext cx="2017555" cy="20175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 smtClean="0">
                  <a:solidFill>
                    <a:schemeClr val="tx1"/>
                  </a:solidFill>
                </a:rPr>
                <a:t>Оплата Заказа</a:t>
              </a:r>
              <a:endParaRPr lang="ru-RU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89891" y="1071892"/>
            <a:ext cx="6228494" cy="3804114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spcBef>
                <a:spcPct val="20000"/>
              </a:spcBef>
              <a:buClr>
                <a:srgbClr val="0FADDD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Кука Пользователя</a:t>
            </a:r>
          </a:p>
          <a:p>
            <a:pPr marL="214228" indent="-214228">
              <a:lnSpc>
                <a:spcPct val="150000"/>
              </a:lnSpc>
              <a:spcBef>
                <a:spcPct val="20000"/>
              </a:spcBef>
              <a:buClr>
                <a:srgbClr val="0FADDD"/>
              </a:buClr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Хэш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лицензии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228" indent="-214228">
              <a:lnSpc>
                <a:spcPct val="150000"/>
              </a:lnSpc>
              <a:spcBef>
                <a:spcPct val="20000"/>
              </a:spcBef>
              <a:buClr>
                <a:srgbClr val="0FADDD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Домен</a:t>
            </a:r>
          </a:p>
          <a:p>
            <a:pPr marL="214228" indent="-214228">
              <a:lnSpc>
                <a:spcPct val="150000"/>
              </a:lnSpc>
              <a:spcBef>
                <a:spcPct val="20000"/>
              </a:spcBef>
              <a:buClr>
                <a:srgbClr val="0FADD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товара</a:t>
            </a:r>
          </a:p>
          <a:p>
            <a:pPr marL="214228" indent="-214228">
              <a:lnSpc>
                <a:spcPct val="150000"/>
              </a:lnSpc>
              <a:spcBef>
                <a:spcPct val="20000"/>
              </a:spcBef>
              <a:buClr>
                <a:srgbClr val="0FADDD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Название Товара</a:t>
            </a:r>
          </a:p>
          <a:p>
            <a:pPr marL="214228" indent="-214228">
              <a:lnSpc>
                <a:spcPct val="150000"/>
              </a:lnSpc>
              <a:spcBef>
                <a:spcPct val="20000"/>
              </a:spcBef>
              <a:buClr>
                <a:srgbClr val="0FADDD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Категории Товара</a:t>
            </a:r>
          </a:p>
          <a:p>
            <a:pPr marL="214228" indent="-214228">
              <a:lnSpc>
                <a:spcPct val="150000"/>
              </a:lnSpc>
              <a:spcBef>
                <a:spcPct val="20000"/>
              </a:spcBef>
              <a:buClr>
                <a:srgbClr val="0FADD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рекомендации</a:t>
            </a:r>
          </a:p>
          <a:p>
            <a:pPr marL="214228" indent="-214228">
              <a:lnSpc>
                <a:spcPct val="150000"/>
              </a:lnSpc>
              <a:spcBef>
                <a:spcPct val="20000"/>
              </a:spcBef>
              <a:buClr>
                <a:srgbClr val="0FADDD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ряд других</a:t>
            </a:r>
          </a:p>
        </p:txBody>
      </p:sp>
    </p:spTree>
    <p:extLst>
      <p:ext uri="{BB962C8B-B14F-4D97-AF65-F5344CB8AC3E}">
        <p14:creationId xmlns:p14="http://schemas.microsoft.com/office/powerpoint/2010/main" val="1775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Сбор данных для анализа – риски, оценки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Нагрузка на «счетчик» - нужен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nginx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lua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NoSQL-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решение, …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Много данных – нужен кластер для обработки: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hadoop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spark/amazon/…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Реализация: дни</a:t>
            </a:r>
          </a:p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23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185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Полезные </a:t>
            </a:r>
            <a:r>
              <a:rPr lang="en-US" sz="3200" b="1" dirty="0" smtClean="0"/>
              <a:t>(</a:t>
            </a:r>
            <a:r>
              <a:rPr lang="ru-RU" sz="3200" b="1" dirty="0" smtClean="0"/>
              <a:t>готовые</a:t>
            </a:r>
            <a:r>
              <a:rPr lang="en-US" sz="3200" b="1" dirty="0" smtClean="0"/>
              <a:t>) </a:t>
            </a:r>
            <a:r>
              <a:rPr lang="ru-RU" sz="3200" b="1" dirty="0" smtClean="0"/>
              <a:t>инструменты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24</a:t>
            </a:fld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3694" y="1059582"/>
            <a:ext cx="8462802" cy="3139317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Rapidminer</a:t>
            </a:r>
            <a:endParaRPr lang="en-US" sz="2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SAS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SPSS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…</a:t>
            </a:r>
            <a:endParaRPr lang="ru-RU" sz="2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Готовые блоки, серверные редакции (</a:t>
            </a:r>
            <a:r>
              <a:rPr lang="en-US" sz="20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hadoop</a:t>
            </a:r>
            <a:r>
              <a:rPr lang="ru-RU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), графики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88399"/>
            <a:ext cx="3438144" cy="1196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60" y="2787774"/>
            <a:ext cx="1747520" cy="757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84481"/>
            <a:ext cx="1784188" cy="13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Полезные библиотеки (бесплатные)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25</a:t>
            </a:fld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5692"/>
            <a:ext cx="4202704" cy="3970314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Spark </a:t>
            </a:r>
            <a:r>
              <a:rPr lang="en-US" sz="2400" dirty="0" err="1">
                <a:solidFill>
                  <a:srgbClr val="000000"/>
                </a:solidFill>
                <a:ea typeface="Calibri"/>
                <a:cs typeface="Calibri"/>
              </a:rPr>
              <a:t>MLlib</a:t>
            </a: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a typeface="Calibri"/>
                <a:cs typeface="Calibri"/>
              </a:rPr>
              <a:t>scala</a:t>
            </a: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/java/python)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Calibri"/>
              </a:rPr>
              <a:t>– много данных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24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"/>
                <a:cs typeface="Calibri"/>
              </a:rPr>
              <a:t>scikit-learn.org (python) – 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Calibri"/>
              </a:rPr>
              <a:t>мало данных</a:t>
            </a:r>
            <a:endParaRPr lang="en-US" sz="24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ea typeface="Calibri"/>
                <a:cs typeface="Calibri"/>
              </a:rPr>
              <a:t>R</a:t>
            </a:r>
            <a:endParaRPr lang="en-US" sz="2400" dirty="0" smtClean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464" y="1236732"/>
            <a:ext cx="461983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99907"/>
            <a:ext cx="3810000" cy="2194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94880" y="634380"/>
            <a:ext cx="5256584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Рабочее место аналитика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05" y="1995686"/>
            <a:ext cx="4287790" cy="28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Аналитик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Организовать сбор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Минимум программирования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 в инструментах (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Rapidminer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R, SAS, SPSS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Bigdata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SQL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27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969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787"/>
            <a:ext cx="8229600" cy="857250"/>
          </a:xfrm>
        </p:spPr>
        <p:txBody>
          <a:bodyPr/>
          <a:lstStyle/>
          <a:p>
            <a:r>
              <a:rPr lang="ru-RU" b="1" dirty="0" smtClean="0"/>
              <a:t>Война систем хранения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28</a:t>
            </a:fld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1775" y="1300480"/>
            <a:ext cx="5712806" cy="4478145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Calibri"/>
              </a:rPr>
              <a:t>SQL </a:t>
            </a:r>
            <a:r>
              <a:rPr lang="ru-RU" sz="1800" dirty="0" smtClean="0">
                <a:solidFill>
                  <a:srgbClr val="000000"/>
                </a:solidFill>
                <a:ea typeface="Calibri"/>
                <a:cs typeface="Calibri"/>
              </a:rPr>
              <a:t>на </a:t>
            </a:r>
            <a:r>
              <a:rPr lang="en-US" sz="1800" dirty="0" err="1" smtClean="0">
                <a:solidFill>
                  <a:srgbClr val="000000"/>
                </a:solidFill>
                <a:ea typeface="Calibri"/>
                <a:cs typeface="Calibri"/>
              </a:rPr>
              <a:t>MapReduce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Calibri"/>
              </a:rPr>
              <a:t>: Hive, Pig, Spark SQL</a:t>
            </a:r>
            <a:endParaRPr lang="ru-RU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SQL </a:t>
            </a:r>
            <a:r>
              <a:rPr lang="ru-RU" sz="1800" dirty="0">
                <a:solidFill>
                  <a:srgbClr val="000000"/>
                </a:solidFill>
                <a:ea typeface="Calibri"/>
                <a:cs typeface="Calibri"/>
              </a:rPr>
              <a:t>на 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MPP (massive parallel processing):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Impala, Presto, Amazon </a:t>
            </a:r>
            <a:r>
              <a:rPr lang="en-US" sz="1800" dirty="0" err="1">
                <a:solidFill>
                  <a:srgbClr val="000000"/>
                </a:solidFill>
                <a:ea typeface="Calibri"/>
                <a:cs typeface="Calibri"/>
              </a:rPr>
              <a:t>RedShift</a:t>
            </a:r>
            <a:r>
              <a:rPr lang="en-US" sz="1800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Calibri"/>
              </a:rPr>
              <a:t>Vertica</a:t>
            </a:r>
            <a:endParaRPr lang="ru-RU" sz="18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Calibri"/>
                <a:cs typeface="Calibri"/>
              </a:rPr>
              <a:t>NoSQL: Cassandra, </a:t>
            </a:r>
            <a:r>
              <a:rPr lang="en-US" sz="1800" dirty="0" err="1" smtClean="0">
                <a:solidFill>
                  <a:srgbClr val="000000"/>
                </a:solidFill>
                <a:ea typeface="Calibri"/>
                <a:cs typeface="Calibri"/>
              </a:rPr>
              <a:t>Hbase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Calibri"/>
              </a:rPr>
              <a:t>, Amazon </a:t>
            </a:r>
            <a:r>
              <a:rPr lang="en-US" sz="1800" dirty="0" err="1" smtClean="0">
                <a:solidFill>
                  <a:srgbClr val="000000"/>
                </a:solidFill>
                <a:ea typeface="Calibri"/>
                <a:cs typeface="Calibri"/>
              </a:rPr>
              <a:t>DynamoDB</a:t>
            </a:r>
            <a:endParaRPr lang="en-US" sz="18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ea typeface="Calibri"/>
                <a:cs typeface="Calibri"/>
              </a:rPr>
              <a:t>Классика: </a:t>
            </a:r>
            <a:r>
              <a:rPr lang="en-US" sz="1800" dirty="0" smtClean="0">
                <a:solidFill>
                  <a:srgbClr val="000000"/>
                </a:solidFill>
                <a:ea typeface="Calibri"/>
                <a:cs typeface="Calibri"/>
              </a:rPr>
              <a:t>MySQL, MS SQL, Oracle, …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ru-RU" sz="24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ru-RU" sz="24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ru-RU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rgbClr val="0FADDD"/>
              </a:buClr>
              <a:buFont typeface="Arial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38071"/>
            <a:ext cx="3468641" cy="26014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07493"/>
            <a:ext cx="2402457" cy="883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39283"/>
            <a:ext cx="2038972" cy="101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99907"/>
            <a:ext cx="3810000" cy="2194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94880" y="634380"/>
            <a:ext cx="5256584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Визуализация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7614"/>
            <a:ext cx="1851179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8072" y="39942"/>
            <a:ext cx="4349654" cy="807783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>
                <a:latin typeface="+mn-lt"/>
              </a:rPr>
              <a:t>Карл…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5365" y="945697"/>
            <a:ext cx="83298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78580" y="259103"/>
            <a:ext cx="5145259" cy="12464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Карл, я специалист по </a:t>
            </a:r>
            <a:r>
              <a:rPr lang="en-US" sz="4100" b="1" dirty="0" err="1">
                <a:solidFill>
                  <a:schemeClr val="bg1"/>
                </a:solidFill>
              </a:rPr>
              <a:t>BigData</a:t>
            </a:r>
            <a:r>
              <a:rPr lang="en-US" sz="3600" dirty="0">
                <a:solidFill>
                  <a:schemeClr val="bg1"/>
                </a:solidFill>
              </a:rPr>
              <a:t>….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6340" y="2903455"/>
            <a:ext cx="4259580" cy="13311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4100" dirty="0">
                <a:solidFill>
                  <a:schemeClr val="bg1"/>
                </a:solidFill>
              </a:rPr>
              <a:t>Это очень круто, пап!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" y="-6096"/>
            <a:ext cx="9243060" cy="5149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8500" y="2903456"/>
            <a:ext cx="6374060" cy="19620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4100" dirty="0" smtClean="0">
                <a:solidFill>
                  <a:schemeClr val="bg1"/>
                </a:solidFill>
              </a:rPr>
              <a:t>Почти никто не понимает, как оно работает! ПОЧТИ НИКТО!!!</a:t>
            </a:r>
            <a:endParaRPr lang="ru-RU" sz="4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Визуализация!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30</a:t>
            </a:fld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9000"/>
            <a:ext cx="7500924" cy="1476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21168"/>
            <a:ext cx="3053137" cy="1659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21168"/>
            <a:ext cx="3124056" cy="169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Визуализация!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Кто мои клиенты (возраст, средний чек, интересы)?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Тренды, графы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Корреляция значений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2-3, иногда больше измерений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Дешевле/проще» кластеризации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31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73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Визуализация!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Гистограмма: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Время пребывания клиента в разделе сайта</a:t>
            </a:r>
          </a:p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Число платных подписок в зависимости от числа пользователей услуги</a:t>
            </a:r>
          </a:p>
          <a:p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32</a:t>
            </a:fld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9702"/>
            <a:ext cx="3810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39752" y="1947436"/>
            <a:ext cx="4716524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Кластерный анализ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84" y="2931790"/>
            <a:ext cx="3168352" cy="170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Кластерный анализ</a:t>
            </a:r>
            <a:endParaRPr lang="ru-RU" b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Когда измерений много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Если «повезет»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Четкая/нечеткая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Иерархическая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Графы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Данных много/мало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Интерпретация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34</a:t>
            </a:fld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9622"/>
            <a:ext cx="5040560" cy="27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Кластерный анализ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35</a:t>
            </a:fld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3694" y="1252696"/>
            <a:ext cx="4202704" cy="3903500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Иерархическая</a:t>
            </a:r>
            <a:endParaRPr lang="en-US" sz="20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K-means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C-means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Spectral</a:t>
            </a:r>
            <a:endParaRPr lang="ru-RU" sz="20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Calibri"/>
                <a:cs typeface="Calibri"/>
              </a:rPr>
              <a:t>Density-based (DBSCAN)</a:t>
            </a:r>
            <a:endParaRPr lang="ru-RU" sz="20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Вероятностные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Для «больших данных»</a:t>
            </a:r>
            <a:endParaRPr lang="en-US" sz="2000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n-US" sz="28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43558"/>
            <a:ext cx="5419824" cy="33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04" y="1779662"/>
            <a:ext cx="2664500" cy="2427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Кластерный анализ</a:t>
            </a:r>
            <a:r>
              <a:rPr lang="en-US" sz="3600" b="1" dirty="0" smtClean="0"/>
              <a:t> – </a:t>
            </a:r>
            <a:r>
              <a:rPr lang="ru-RU" sz="3600" b="1" dirty="0" smtClean="0"/>
              <a:t>бизнес-кейсы</a:t>
            </a:r>
            <a:endParaRPr lang="ru-RU" sz="3600" b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Сегментация клиентов, типов использования сервиса,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Кластеризация «общего» товарного каталога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Кластеризация графа связей сайтов (пересечение аудитории)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Маркетинг работает с целевыми группами, информация разбита на «смысловые облака».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36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276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04" y="1779662"/>
            <a:ext cx="2664500" cy="24277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375"/>
            <a:ext cx="8507288" cy="857250"/>
          </a:xfrm>
        </p:spPr>
        <p:txBody>
          <a:bodyPr/>
          <a:lstStyle/>
          <a:p>
            <a:r>
              <a:rPr lang="ru-RU" sz="3200" b="1" dirty="0" smtClean="0"/>
              <a:t>Кластерный анализ</a:t>
            </a:r>
            <a:r>
              <a:rPr lang="en-US" sz="3200" b="1" dirty="0" smtClean="0"/>
              <a:t> – </a:t>
            </a:r>
            <a:r>
              <a:rPr lang="ru-RU" sz="3200" b="1" dirty="0" smtClean="0"/>
              <a:t>оценки на программирование</a:t>
            </a:r>
            <a:endParaRPr lang="ru-RU" sz="3200" b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Данные должны быть уже собраны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Анализ в </a:t>
            </a:r>
            <a:r>
              <a:rPr lang="en-US" sz="2400" dirty="0" err="1" smtClean="0">
                <a:solidFill>
                  <a:schemeClr val="tx1"/>
                </a:solidFill>
              </a:rPr>
              <a:t>Rapidminer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smtClean="0">
                <a:solidFill>
                  <a:schemeClr val="tx1"/>
                </a:solidFill>
              </a:rPr>
              <a:t>0.1-2 часа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Анализ в </a:t>
            </a:r>
            <a:r>
              <a:rPr lang="en-US" sz="2400" dirty="0" smtClean="0">
                <a:solidFill>
                  <a:schemeClr val="tx1"/>
                </a:solidFill>
              </a:rPr>
              <a:t>Spark </a:t>
            </a:r>
            <a:r>
              <a:rPr lang="en-US" sz="2400" dirty="0" err="1" smtClean="0">
                <a:solidFill>
                  <a:schemeClr val="tx1"/>
                </a:solidFill>
              </a:rPr>
              <a:t>Mllib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ru-RU" sz="24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дня, много данных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Анализ в </a:t>
            </a:r>
            <a:r>
              <a:rPr lang="en-US" sz="2400" dirty="0" err="1" smtClean="0">
                <a:solidFill>
                  <a:schemeClr val="tx1"/>
                </a:solidFill>
              </a:rPr>
              <a:t>scikit</a:t>
            </a:r>
            <a:r>
              <a:rPr lang="en-US" sz="2400" dirty="0" smtClean="0">
                <a:solidFill>
                  <a:schemeClr val="tx1"/>
                </a:solidFill>
              </a:rPr>
              <a:t>-learn – </a:t>
            </a:r>
            <a:r>
              <a:rPr lang="ru-RU" sz="2400" dirty="0" smtClean="0">
                <a:solidFill>
                  <a:schemeClr val="tx1"/>
                </a:solidFill>
              </a:rPr>
              <a:t>аналогично (мало данных)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На выходе: список кластерных групп, иногда визуализация.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Метрики качества кластеризации.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37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53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Кластерный анализ</a:t>
            </a:r>
            <a:r>
              <a:rPr lang="en-US" b="1" dirty="0" smtClean="0"/>
              <a:t> – </a:t>
            </a:r>
            <a:r>
              <a:rPr lang="ru-RU" b="1" dirty="0" smtClean="0"/>
              <a:t>риски</a:t>
            </a:r>
            <a:endParaRPr lang="ru-RU" b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Много данных – медленно!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Тексты, каталоги товаров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Как интерпретировать?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Рецепты: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Spark </a:t>
            </a:r>
            <a:r>
              <a:rPr lang="en-US" sz="2400" dirty="0" err="1" smtClean="0">
                <a:solidFill>
                  <a:schemeClr val="tx1"/>
                </a:solidFill>
              </a:rPr>
              <a:t>MLlib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векторизация текста, </a:t>
            </a:r>
            <a:r>
              <a:rPr lang="en-US" sz="2400" dirty="0" smtClean="0">
                <a:solidFill>
                  <a:schemeClr val="tx1"/>
                </a:solidFill>
              </a:rPr>
              <a:t>LSH (locality </a:t>
            </a:r>
            <a:r>
              <a:rPr lang="en-US" sz="2400" dirty="0" err="1" smtClean="0">
                <a:solidFill>
                  <a:schemeClr val="tx1"/>
                </a:solidFill>
              </a:rPr>
              <a:t>sensetive</a:t>
            </a:r>
            <a:r>
              <a:rPr lang="en-US" sz="2400" dirty="0" smtClean="0">
                <a:solidFill>
                  <a:schemeClr val="tx1"/>
                </a:solidFill>
              </a:rPr>
              <a:t> hashing), word2vec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38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50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08456" y="1923678"/>
            <a:ext cx="4127087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Персонализация</a:t>
            </a: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75805"/>
            <a:ext cx="4419235" cy="16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+mn-lt"/>
              </a:rPr>
              <a:t>Битрикс24 - упрощенно</a:t>
            </a:r>
            <a:endParaRPr lang="ru-RU" sz="4000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</a:t>
            </a:fld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00" y="1063402"/>
            <a:ext cx="5716284" cy="34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Персонализация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Релевантный контент – «угадываем мысли»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Релевантный поиск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Предлагаем то, что клиенту нужно как раз сейчас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Увеличение лояльности, конверсии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40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549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Объем продаж товаров</a:t>
            </a:r>
            <a:endParaRPr lang="ru-RU" b="1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Best-sellers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Топ-продаж…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этим товаром покупают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Персональные рекомендации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41</a:t>
            </a:fld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7574"/>
            <a:ext cx="4221846" cy="3124471"/>
          </a:xfrm>
          <a:prstGeom prst="rect">
            <a:avLst/>
          </a:prstGeom>
        </p:spPr>
      </p:pic>
      <p:sp>
        <p:nvSpPr>
          <p:cNvPr id="9" name="Объект 1"/>
          <p:cNvSpPr txBox="1">
            <a:spLocks/>
          </p:cNvSpPr>
          <p:nvPr/>
        </p:nvSpPr>
        <p:spPr bwMode="auto">
          <a:xfrm>
            <a:off x="2987824" y="4011910"/>
            <a:ext cx="6264696" cy="523216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sz="1400" dirty="0"/>
              <a:t>«</a:t>
            </a:r>
            <a:r>
              <a:rPr lang="en-US" sz="1400" dirty="0"/>
              <a:t>Mining of Massive Datasets</a:t>
            </a:r>
            <a:r>
              <a:rPr lang="ru-RU" sz="1400" dirty="0" smtClean="0"/>
              <a:t>»</a:t>
            </a:r>
            <a:r>
              <a:rPr lang="en-US" sz="1400" dirty="0" smtClean="0"/>
              <a:t>, 9.1.2</a:t>
            </a:r>
            <a:r>
              <a:rPr lang="en-US" sz="1400" dirty="0"/>
              <a:t>:</a:t>
            </a:r>
            <a:r>
              <a:rPr lang="en-US" sz="1400" dirty="0" smtClean="0"/>
              <a:t> </a:t>
            </a:r>
            <a:r>
              <a:rPr lang="en-US" sz="1400" dirty="0" err="1"/>
              <a:t>Leskovec</a:t>
            </a:r>
            <a:r>
              <a:rPr lang="en-US" sz="1400" dirty="0"/>
              <a:t>, </a:t>
            </a:r>
            <a:r>
              <a:rPr lang="en-US" sz="1400" dirty="0" err="1"/>
              <a:t>Rajaraman</a:t>
            </a:r>
            <a:r>
              <a:rPr lang="en-US" sz="1400" dirty="0"/>
              <a:t>, Ullman (Stanford University)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702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Коллаборативная</a:t>
            </a:r>
            <a:r>
              <a:rPr lang="ru-RU" b="1" dirty="0" smtClean="0"/>
              <a:t> фильтрация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Предложи Товары/Услуги, которые есть у твоих друзей 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User-User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Предложи к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воим Товарам другие связанные с ними Товары 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Item-Item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«сухарики к пиву»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42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192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Как работает </a:t>
            </a:r>
            <a:r>
              <a:rPr lang="ru-RU" sz="2800" b="1" dirty="0" err="1" smtClean="0"/>
              <a:t>коллаборативная</a:t>
            </a:r>
            <a:r>
              <a:rPr lang="ru-RU" sz="2800" b="1" dirty="0" smtClean="0"/>
              <a:t> фильтрация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43</a:t>
            </a:fld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174" y="1188720"/>
            <a:ext cx="5796626" cy="2400653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Матрица: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Пользователь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Товар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Похожие Пользователи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000" dirty="0" smtClean="0">
                <a:solidFill>
                  <a:srgbClr val="000000"/>
                </a:solidFill>
                <a:ea typeface="Calibri"/>
                <a:cs typeface="Calibri"/>
              </a:rPr>
              <a:t>Похожие Товары</a:t>
            </a:r>
            <a:endParaRPr lang="ru-RU" sz="20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7" y="981739"/>
            <a:ext cx="5443658" cy="3284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4" y="3589373"/>
            <a:ext cx="3118285" cy="117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0" y="2856011"/>
            <a:ext cx="1111424" cy="1061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43758"/>
            <a:ext cx="1111424" cy="1061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89599"/>
            <a:ext cx="967408" cy="9237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07794"/>
            <a:ext cx="1111424" cy="10612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58971"/>
            <a:ext cx="1111424" cy="1061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11710"/>
            <a:ext cx="1111424" cy="10612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465258"/>
            <a:ext cx="1111424" cy="10612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81082"/>
            <a:ext cx="1111424" cy="10612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00" y="2382108"/>
            <a:ext cx="1111424" cy="10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Возможности </a:t>
            </a:r>
            <a:r>
              <a:rPr lang="ru-RU" sz="3200" b="1" dirty="0" err="1" smtClean="0"/>
              <a:t>коллаборативной</a:t>
            </a:r>
            <a:r>
              <a:rPr lang="ru-RU" sz="3200" b="1" dirty="0" smtClean="0"/>
              <a:t> фильтрации </a:t>
            </a:r>
            <a:r>
              <a:rPr lang="en-US" sz="3200" b="1" dirty="0" smtClean="0"/>
              <a:t>(Item-Item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Персональная рекомендация (рекомендуем посмотреть эти Товары)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этим Товаром покупают/смотрят/… (глобальная)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 Товаров на сайте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44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836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/>
              <a:t>Коллаборативная</a:t>
            </a:r>
            <a:r>
              <a:rPr lang="ru-RU" sz="2800" b="1" dirty="0" smtClean="0"/>
              <a:t> фильтрация</a:t>
            </a:r>
            <a:r>
              <a:rPr lang="en-US" sz="2800" b="1" dirty="0" smtClean="0"/>
              <a:t> (Item-Item) – </a:t>
            </a:r>
            <a:r>
              <a:rPr lang="ru-RU" sz="2800" b="1" dirty="0" smtClean="0"/>
              <a:t>сроки, риски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Apache Spark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MLlib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Apache Mahout (Taste) +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неделька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Объем модели, требования к «железу»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45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836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Content-based </a:t>
            </a:r>
            <a:r>
              <a:rPr lang="ru-RU" b="1" dirty="0" smtClean="0"/>
              <a:t>рекомендации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Купил пластиковые окна – теперь их предлагают на всех сайтах и смартфоне.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Купил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Toyota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ищу шины, предлагают шины к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Toyota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46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38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Content-based </a:t>
            </a:r>
            <a:r>
              <a:rPr lang="ru-RU" sz="3200" b="1" dirty="0" smtClean="0"/>
              <a:t>рекомендации</a:t>
            </a:r>
            <a:r>
              <a:rPr lang="en-US" sz="3200" b="1" dirty="0" smtClean="0"/>
              <a:t> – </a:t>
            </a:r>
            <a:r>
              <a:rPr lang="ru-RU" sz="3200" b="1" dirty="0" smtClean="0"/>
              <a:t>реализация, риски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4780638" cy="3394075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Поисковый «движок»: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phinx,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ucene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«Обвязка» для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Хранение профиля Клиента</a:t>
            </a:r>
          </a:p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Реализация: неделька. Риски – объем данных, языки.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47</a:t>
            </a:fld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94435"/>
            <a:ext cx="4014682" cy="30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Content-based</a:t>
            </a:r>
            <a:r>
              <a:rPr lang="ru-RU" sz="2800" b="1" dirty="0" smtClean="0"/>
              <a:t>, </a:t>
            </a:r>
            <a:r>
              <a:rPr lang="en-US" sz="2800" b="1" dirty="0" smtClean="0"/>
              <a:t>collaborative </a:t>
            </a:r>
            <a:r>
              <a:rPr lang="ru-RU" sz="2800" b="1" dirty="0" smtClean="0"/>
              <a:t>рекомендации</a:t>
            </a:r>
            <a:r>
              <a:rPr lang="en-US" sz="2800" b="1" dirty="0" smtClean="0"/>
              <a:t> - </a:t>
            </a:r>
            <a:r>
              <a:rPr lang="ru-RU" sz="2800" b="1" dirty="0" smtClean="0"/>
              <a:t>разумно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Рекомендовать постоянно «возобновляемые» Товары (молоко, носки, …)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Рекомендовать фильм/телевизор – один раз до покупки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пола, возраста, размера,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48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754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99907"/>
            <a:ext cx="3810000" cy="2194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56056" y="1923678"/>
            <a:ext cx="4042609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Классификация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/>
        </p:blipFill>
        <p:spPr>
          <a:xfrm>
            <a:off x="2572361" y="2780928"/>
            <a:ext cx="3810000" cy="19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Сервис </a:t>
            </a:r>
            <a:r>
              <a:rPr lang="en-US" sz="4000" b="1" dirty="0" smtClean="0"/>
              <a:t>“</a:t>
            </a:r>
            <a:r>
              <a:rPr lang="ru-RU" sz="4000" b="1" dirty="0" smtClean="0"/>
              <a:t>1С-Битрикс: </a:t>
            </a:r>
            <a:r>
              <a:rPr lang="en-US" sz="4000" b="1" dirty="0" err="1" smtClean="0"/>
              <a:t>BigData</a:t>
            </a:r>
            <a:r>
              <a:rPr lang="en-US" sz="4000" b="1" dirty="0" smtClean="0"/>
              <a:t>”</a:t>
            </a:r>
            <a:endParaRPr lang="ru-RU" sz="4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" y="1200150"/>
            <a:ext cx="7023123" cy="33940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90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Классификация – это не кластеризация!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путать!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Кластеризция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автоматическая и если повезет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Классификация – учим компьютер сами и «везет» чаще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Пример: фильтрация спама, которую доучиваем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50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208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51</a:t>
            </a:fld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80" y="1155740"/>
            <a:ext cx="4221826" cy="2308320"/>
          </a:xfrm>
          <a:prstGeom prst="rect">
            <a:avLst/>
          </a:prstGeom>
        </p:spPr>
        <p:txBody>
          <a:bodyPr wrap="square" lIns="91408" tIns="45718" rIns="91408" bIns="45718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Разбиваем по группам, обучение</a:t>
            </a: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Бинарная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14228" indent="-214228">
              <a:lnSpc>
                <a:spcPct val="150000"/>
              </a:lnSpc>
              <a:buClr>
                <a:schemeClr val="tx1"/>
              </a:buClr>
              <a:buFont typeface="Arial"/>
              <a:buChar char="•"/>
            </a:pPr>
            <a:r>
              <a:rPr lang="ru-RU" sz="24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Мультиклассовая</a:t>
            </a:r>
            <a:endParaRPr lang="ru-RU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46788"/>
            <a:ext cx="5010913" cy="24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– бизнес-кейсы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Удержание: найти клиентов, которые скоро уйдут (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churn-rate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Найти клиентов, готовых стать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платными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Найти клиентов, которые готовы купить новую услугу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Найти готовых уволиться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Определить у клиента – пол!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52</a:t>
            </a:fld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7694"/>
            <a:ext cx="2673496" cy="22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3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– тонкости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как/чем удержать клиентов?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Определение релевантных групп – зондирование (рассылки, опросы), база моделей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Оценка качества моделей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53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256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Классификация – реализация, риски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Определение, нормализация атрибутов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Feature engineering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 алгоритма,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kernel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Spark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MLlib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scikit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-learn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2-3 дня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Rapidminer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полчаса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54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7114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– качество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Confusion matrix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Recall/precision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Kappa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AUC &gt; 0.5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55</a:t>
            </a:fld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15766"/>
            <a:ext cx="2764873" cy="2020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47" y="987574"/>
            <a:ext cx="2988116" cy="15841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0" y="2856011"/>
            <a:ext cx="1111424" cy="1061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43758"/>
            <a:ext cx="1111424" cy="1061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89599"/>
            <a:ext cx="967408" cy="9237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07794"/>
            <a:ext cx="1111424" cy="1061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58971"/>
            <a:ext cx="1111424" cy="10612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11710"/>
            <a:ext cx="1111424" cy="10612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465258"/>
            <a:ext cx="1111424" cy="1061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81082"/>
            <a:ext cx="1111424" cy="10612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00" y="2382108"/>
            <a:ext cx="1111424" cy="10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99907"/>
            <a:ext cx="3810000" cy="2194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93185" y="1923678"/>
            <a:ext cx="3168352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Регрессия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23" y="2780928"/>
            <a:ext cx="3298476" cy="21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Регрессия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Предсказать «циферку»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Стоимость квартиры, автомобиля на рынке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Ценность клиента для магазина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Зарплата на данную вакансию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т.д.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068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/>
          <a:lstStyle/>
          <a:p>
            <a:r>
              <a:rPr lang="ru-RU" sz="3600" b="1" dirty="0" smtClean="0"/>
              <a:t>Регрессия – </a:t>
            </a:r>
            <a:r>
              <a:rPr lang="en-US" sz="3600" b="1" dirty="0" smtClean="0"/>
              <a:t>customer lifetime value (CLV)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Пришел клиент, а он потенциально прибыльный!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лояльности, удержания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Подарки, скидки,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58</a:t>
            </a:fld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r="24164"/>
          <a:stretch/>
        </p:blipFill>
        <p:spPr>
          <a:xfrm>
            <a:off x="6372200" y="1766219"/>
            <a:ext cx="2657825" cy="28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Регрессия – реализация, риски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Выявление атрибутов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 алгоритма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Spark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MLlib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не работает,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scikit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-learn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1-2 дня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59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271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Сервис </a:t>
            </a:r>
            <a:r>
              <a:rPr lang="en-US" sz="4000" b="1" dirty="0" smtClean="0"/>
              <a:t>“</a:t>
            </a:r>
            <a:r>
              <a:rPr lang="ru-RU" sz="4000" b="1" dirty="0" smtClean="0"/>
              <a:t>1С-Битрикс: </a:t>
            </a:r>
            <a:r>
              <a:rPr lang="en-US" sz="4000" b="1" dirty="0" err="1" smtClean="0"/>
              <a:t>BigData</a:t>
            </a:r>
            <a:r>
              <a:rPr lang="en-US" sz="4000" b="1" dirty="0" smtClean="0"/>
              <a:t>”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6</a:t>
            </a:fld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5566"/>
            <a:ext cx="732650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99907"/>
            <a:ext cx="3810000" cy="2194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63688" y="1906796"/>
            <a:ext cx="5616624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Reinforcement learning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4" y="2618250"/>
            <a:ext cx="3356992" cy="25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Автоматическое </a:t>
            </a:r>
            <a:r>
              <a:rPr lang="en-US" sz="3600" b="1" dirty="0" smtClean="0"/>
              <a:t>A/B-</a:t>
            </a:r>
            <a:r>
              <a:rPr lang="ru-RU" sz="3600" b="1" dirty="0" smtClean="0"/>
              <a:t>тестирование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Создаем наборы: главной, баннеров, корзины, мастера заказа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Ставим цель – оформление заказа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Клиенты обучают систему - автоматически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отображает самые эффективные элементы интерфейса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Алгоритм – прост в реализации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61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72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Reinforcement learning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62</a:t>
            </a:fld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29" y="1059581"/>
            <a:ext cx="4720135" cy="340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99907"/>
            <a:ext cx="3810000" cy="2194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93185" y="915566"/>
            <a:ext cx="3168352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Стратегии увеличения прибыли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3718"/>
            <a:ext cx="3657600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Стратегии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Изучаем клиентов (кластерный анализ, зондирование)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Привлечь нового дороже чем удержать старого?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Высокий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churn-rate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CLV –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удерживаем релевантным предложением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Меньше «тупого» спама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больше лояльность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Персонализированный контент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64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69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что влияет на конверсию в …?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Собираем данные (хиты,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логи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анкетирование)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Строим дерево решений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Rapidminer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полчаса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Spark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lib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чуть больше.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65</a:t>
            </a:fld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1627" r="8595" b="3861"/>
          <a:stretch/>
        </p:blipFill>
        <p:spPr>
          <a:xfrm>
            <a:off x="5364088" y="1131590"/>
            <a:ext cx="360254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3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Bigdata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реально помогает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Нужно учиться. Чем больше знаем, тем мы успешнее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Инструменты – доступны, многие бесплатны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и риски – лаконичны и прогнозируемы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Избегаем высшей математики и погружения в науку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Персонализированный контент – уже повсюду!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66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1379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Спасибо, вопросы?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Александр Сербул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@</a:t>
            </a:r>
            <a:r>
              <a:rPr lang="en-US" sz="2800" dirty="0" err="1">
                <a:solidFill>
                  <a:schemeClr val="tx1"/>
                </a:solidFill>
              </a:rPr>
              <a:t>AlexSerbul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serbul@1c-bitrix.ru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67</a:t>
            </a:fld>
            <a:endParaRPr lang="ru-RU" sz="1200" dirty="0"/>
          </a:p>
        </p:txBody>
      </p:sp>
      <p:pic>
        <p:nvPicPr>
          <p:cNvPr id="5" name="Picture 2" descr="C:\Users\filippov\Desktop\t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7" y="3291830"/>
            <a:ext cx="407558" cy="4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Цифры - кратко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Тысячи запросов в секунду к сервису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Десятки тысяч интернет-магазинов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Ощутимый рост конверсии – от технологий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Bigdata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персонализации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7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390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ЧЕМ ПОГОВОРИМ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Алгоритмы для менеджеров, для увеличения конверсии и продаж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Полезные технологии для электронной торговли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рамках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Bigdata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8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305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ПОГОВОРИМ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менеджеров, без математики!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Понятные алгоритмы и техники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Полезные для электронной торговли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рамках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Bigdata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1200" dirty="0" smtClean="0"/>
              <a:t>Слайд </a:t>
            </a:r>
            <a:fld id="{D6729DBC-965B-4551-B49B-2DEB78CFF933}" type="slidenum">
              <a:rPr lang="ru-RU" sz="1200" smtClean="0"/>
              <a:pPr/>
              <a:t>9</a:t>
            </a:fld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7" y="148908"/>
            <a:ext cx="981471" cy="611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617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800000">
            <a:off x="1002727" y="2234846"/>
            <a:ext cx="7704856" cy="460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911219">
            <a:off x="192677" y="2633598"/>
            <a:ext cx="7704856" cy="4608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0" y="2856011"/>
            <a:ext cx="1111424" cy="1061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43758"/>
            <a:ext cx="1111424" cy="10612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89599"/>
            <a:ext cx="967408" cy="9237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07794"/>
            <a:ext cx="1111424" cy="10612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58971"/>
            <a:ext cx="1111424" cy="10612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11710"/>
            <a:ext cx="1111424" cy="1061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46" y="2465258"/>
            <a:ext cx="1111424" cy="10612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681082"/>
            <a:ext cx="1111424" cy="10612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00" y="2382108"/>
            <a:ext cx="1111424" cy="10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1451</Words>
  <Application>Microsoft Office PowerPoint</Application>
  <PresentationFormat>Экран (16:9)</PresentationFormat>
  <Paragraphs>390</Paragraphs>
  <Slides>67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1" baseType="lpstr">
      <vt:lpstr>Arial</vt:lpstr>
      <vt:lpstr>Calibri</vt:lpstr>
      <vt:lpstr>Wingdings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Битрикс24 - упрощенно</vt:lpstr>
      <vt:lpstr>Сервис “1С-Битрикс: BigData”</vt:lpstr>
      <vt:lpstr>Сервис “1С-Битрикс: BigData”</vt:lpstr>
      <vt:lpstr>Цифры - кратко</vt:lpstr>
      <vt:lpstr>О ЧЕМ ПОГОВОРИМ</vt:lpstr>
      <vt:lpstr>О ЧЕМ ПОГОВОРИМ</vt:lpstr>
      <vt:lpstr>Если слушать внимательно, то мы сможем …</vt:lpstr>
      <vt:lpstr>Что происходит вокруг</vt:lpstr>
      <vt:lpstr>Учиться – просто некогда</vt:lpstr>
      <vt:lpstr>Презентация PowerPoint</vt:lpstr>
      <vt:lpstr>Презентация PowerPoint</vt:lpstr>
      <vt:lpstr>Презентация PowerPoint</vt:lpstr>
      <vt:lpstr>Презентация PowerPoint</vt:lpstr>
      <vt:lpstr>Боевое карате</vt:lpstr>
      <vt:lpstr>Исходные данные</vt:lpstr>
      <vt:lpstr>Элементарная статистика</vt:lpstr>
      <vt:lpstr>Профиль Покупателя</vt:lpstr>
      <vt:lpstr>Сбор данных для анализа</vt:lpstr>
      <vt:lpstr>Что собираем мы</vt:lpstr>
      <vt:lpstr>Сбор данных для анализа – риски, оценки</vt:lpstr>
      <vt:lpstr>Полезные (готовые) инструменты</vt:lpstr>
      <vt:lpstr>Полезные библиотеки (бесплатные)</vt:lpstr>
      <vt:lpstr>Презентация PowerPoint</vt:lpstr>
      <vt:lpstr>Аналитик</vt:lpstr>
      <vt:lpstr>Война систем хранения</vt:lpstr>
      <vt:lpstr>Презентация PowerPoint</vt:lpstr>
      <vt:lpstr>Визуализация!</vt:lpstr>
      <vt:lpstr>Визуализация!</vt:lpstr>
      <vt:lpstr>Визуализация!</vt:lpstr>
      <vt:lpstr>Презентация PowerPoint</vt:lpstr>
      <vt:lpstr>Кластерный анализ</vt:lpstr>
      <vt:lpstr>Кластерный анализ</vt:lpstr>
      <vt:lpstr>Кластерный анализ – бизнес-кейсы</vt:lpstr>
      <vt:lpstr>Кластерный анализ – оценки на программирование</vt:lpstr>
      <vt:lpstr>Кластерный анализ – риски</vt:lpstr>
      <vt:lpstr>Презентация PowerPoint</vt:lpstr>
      <vt:lpstr>Персонализация</vt:lpstr>
      <vt:lpstr>Объем продаж товаров</vt:lpstr>
      <vt:lpstr>Коллаборативная фильтрация</vt:lpstr>
      <vt:lpstr>Как работает коллаборативная фильтрация</vt:lpstr>
      <vt:lpstr>Возможности коллаборативной фильтрации (Item-Item)</vt:lpstr>
      <vt:lpstr>Коллаборативная фильтрация (Item-Item) – сроки, риски</vt:lpstr>
      <vt:lpstr>Content-based рекомендации</vt:lpstr>
      <vt:lpstr>Content-based рекомендации – реализация, риски</vt:lpstr>
      <vt:lpstr>Content-based, collaborative рекомендации - разумно</vt:lpstr>
      <vt:lpstr>Презентация PowerPoint</vt:lpstr>
      <vt:lpstr>Классификация – это не кластеризация!</vt:lpstr>
      <vt:lpstr>Классификация</vt:lpstr>
      <vt:lpstr>Классификация – бизнес-кейсы</vt:lpstr>
      <vt:lpstr>Классификация – тонкости</vt:lpstr>
      <vt:lpstr>Классификация – реализация, риски</vt:lpstr>
      <vt:lpstr>Классификация – качество</vt:lpstr>
      <vt:lpstr>Презентация PowerPoint</vt:lpstr>
      <vt:lpstr>Регрессия</vt:lpstr>
      <vt:lpstr>Регрессия – customer lifetime value (CLV)</vt:lpstr>
      <vt:lpstr>Регрессия – реализация, риски</vt:lpstr>
      <vt:lpstr>Презентация PowerPoint</vt:lpstr>
      <vt:lpstr>Автоматическое A/B-тестирование</vt:lpstr>
      <vt:lpstr>Reinforcement learning</vt:lpstr>
      <vt:lpstr>Презентация PowerPoint</vt:lpstr>
      <vt:lpstr>Стратегии</vt:lpstr>
      <vt:lpstr>А что влияет на конверсию в …?</vt:lpstr>
      <vt:lpstr>ВЫВОДЫ</vt:lpstr>
      <vt:lpstr>Спасибо, вопросы?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Федоров Евгений Анатольевич</dc:creator>
  <cp:lastModifiedBy>serbul</cp:lastModifiedBy>
  <cp:revision>400</cp:revision>
  <cp:lastPrinted>2015-04-24T13:10:06Z</cp:lastPrinted>
  <dcterms:created xsi:type="dcterms:W3CDTF">2015-03-06T09:27:56Z</dcterms:created>
  <dcterms:modified xsi:type="dcterms:W3CDTF">2016-04-15T12:00:26Z</dcterms:modified>
</cp:coreProperties>
</file>