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96" r:id="rId2"/>
    <p:sldMasterId id="2147483708" r:id="rId3"/>
    <p:sldMasterId id="2147483720" r:id="rId4"/>
  </p:sldMasterIdLst>
  <p:notesMasterIdLst>
    <p:notesMasterId r:id="rId58"/>
  </p:notesMasterIdLst>
  <p:sldIdLst>
    <p:sldId id="491" r:id="rId5"/>
    <p:sldId id="506" r:id="rId6"/>
    <p:sldId id="507" r:id="rId7"/>
    <p:sldId id="518" r:id="rId8"/>
    <p:sldId id="519" r:id="rId9"/>
    <p:sldId id="520" r:id="rId10"/>
    <p:sldId id="521" r:id="rId11"/>
    <p:sldId id="523" r:id="rId12"/>
    <p:sldId id="524" r:id="rId13"/>
    <p:sldId id="528" r:id="rId14"/>
    <p:sldId id="526" r:id="rId15"/>
    <p:sldId id="599" r:id="rId16"/>
    <p:sldId id="582" r:id="rId17"/>
    <p:sldId id="583" r:id="rId18"/>
    <p:sldId id="584" r:id="rId19"/>
    <p:sldId id="585" r:id="rId20"/>
    <p:sldId id="586" r:id="rId21"/>
    <p:sldId id="587" r:id="rId22"/>
    <p:sldId id="588" r:id="rId23"/>
    <p:sldId id="509" r:id="rId24"/>
    <p:sldId id="510" r:id="rId25"/>
    <p:sldId id="511" r:id="rId26"/>
    <p:sldId id="517" r:id="rId27"/>
    <p:sldId id="512" r:id="rId28"/>
    <p:sldId id="513" r:id="rId29"/>
    <p:sldId id="514" r:id="rId30"/>
    <p:sldId id="516" r:id="rId31"/>
    <p:sldId id="589" r:id="rId32"/>
    <p:sldId id="590" r:id="rId33"/>
    <p:sldId id="591" r:id="rId34"/>
    <p:sldId id="592" r:id="rId35"/>
    <p:sldId id="593" r:id="rId36"/>
    <p:sldId id="594" r:id="rId37"/>
    <p:sldId id="529" r:id="rId38"/>
    <p:sldId id="530" r:id="rId39"/>
    <p:sldId id="535" r:id="rId40"/>
    <p:sldId id="537" r:id="rId41"/>
    <p:sldId id="539" r:id="rId42"/>
    <p:sldId id="540" r:id="rId43"/>
    <p:sldId id="541" r:id="rId44"/>
    <p:sldId id="542" r:id="rId45"/>
    <p:sldId id="543" r:id="rId46"/>
    <p:sldId id="546" r:id="rId47"/>
    <p:sldId id="554" r:id="rId48"/>
    <p:sldId id="555" r:id="rId49"/>
    <p:sldId id="557" r:id="rId50"/>
    <p:sldId id="558" r:id="rId51"/>
    <p:sldId id="559" r:id="rId52"/>
    <p:sldId id="595" r:id="rId53"/>
    <p:sldId id="596" r:id="rId54"/>
    <p:sldId id="597" r:id="rId55"/>
    <p:sldId id="598" r:id="rId56"/>
    <p:sldId id="493" r:id="rId57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pitchFamily="34" charset="0"/>
        <a:ea typeface="Droid Sans Fallback"/>
        <a:cs typeface="Droid Sans Fallback"/>
      </a:defRPr>
    </a:lvl1pPr>
    <a:lvl2pPr marL="742950" indent="-285750" algn="l" defTabSz="449263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pitchFamily="34" charset="0"/>
        <a:ea typeface="Droid Sans Fallback"/>
        <a:cs typeface="Droid Sans Fallback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pitchFamily="34" charset="0"/>
        <a:ea typeface="Droid Sans Fallback"/>
        <a:cs typeface="Droid Sans Fallback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pitchFamily="34" charset="0"/>
        <a:ea typeface="Droid Sans Fallback"/>
        <a:cs typeface="Droid Sans Fallback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pitchFamily="34" charset="0"/>
        <a:ea typeface="Droid Sans Fallback"/>
        <a:cs typeface="Droid Sans Fallback"/>
      </a:defRPr>
    </a:lvl5pPr>
    <a:lvl6pPr marL="2286000" algn="l" defTabSz="914400" rtl="0" eaLnBrk="1" latinLnBrk="0" hangingPunct="1">
      <a:defRPr b="1" kern="1200">
        <a:solidFill>
          <a:schemeClr val="bg1"/>
        </a:solidFill>
        <a:latin typeface="Arial" pitchFamily="34" charset="0"/>
        <a:ea typeface="Droid Sans Fallback"/>
        <a:cs typeface="Droid Sans Fallback"/>
      </a:defRPr>
    </a:lvl6pPr>
    <a:lvl7pPr marL="2743200" algn="l" defTabSz="914400" rtl="0" eaLnBrk="1" latinLnBrk="0" hangingPunct="1">
      <a:defRPr b="1" kern="1200">
        <a:solidFill>
          <a:schemeClr val="bg1"/>
        </a:solidFill>
        <a:latin typeface="Arial" pitchFamily="34" charset="0"/>
        <a:ea typeface="Droid Sans Fallback"/>
        <a:cs typeface="Droid Sans Fallback"/>
      </a:defRPr>
    </a:lvl7pPr>
    <a:lvl8pPr marL="3200400" algn="l" defTabSz="914400" rtl="0" eaLnBrk="1" latinLnBrk="0" hangingPunct="1">
      <a:defRPr b="1" kern="1200">
        <a:solidFill>
          <a:schemeClr val="bg1"/>
        </a:solidFill>
        <a:latin typeface="Arial" pitchFamily="34" charset="0"/>
        <a:ea typeface="Droid Sans Fallback"/>
        <a:cs typeface="Droid Sans Fallback"/>
      </a:defRPr>
    </a:lvl8pPr>
    <a:lvl9pPr marL="3657600" algn="l" defTabSz="914400" rtl="0" eaLnBrk="1" latinLnBrk="0" hangingPunct="1">
      <a:defRPr b="1" kern="1200">
        <a:solidFill>
          <a:schemeClr val="bg1"/>
        </a:solidFill>
        <a:latin typeface="Arial" pitchFamily="34" charset="0"/>
        <a:ea typeface="Droid Sans Fallback"/>
        <a:cs typeface="Droid Sans Fallbac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6633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571" autoAdjust="0"/>
  </p:normalViewPr>
  <p:slideViewPr>
    <p:cSldViewPr>
      <p:cViewPr>
        <p:scale>
          <a:sx n="66" d="100"/>
          <a:sy n="66" d="100"/>
        </p:scale>
        <p:origin x="-2082" y="-55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5;&#1088;&#1077;&#1079;&#1077;&#1085;&#1090;&#1072;&#1093;&#1080;\&#1055;&#1088;&#1077;&#1079;&#1077;&#1085;&#1090;&#1072;&#1094;&#1080;&#1080;%20-%20&#1052;&#1054;&#1048;\IForum\&#1040;&#1085;&#1072;&#1083;&#1080;&#1079;%20&#1090;&#1088;&#1072;&#1092;&#1080;&#1082;&#1072;%2024tv.ua%20_%202015.04%20-%202016.0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Лист1!$A$6</c:f>
              <c:strCache>
                <c:ptCount val="1"/>
                <c:pt idx="0">
                  <c:v>% безбрендового трафика</c:v>
                </c:pt>
              </c:strCache>
            </c:strRef>
          </c:tx>
          <c:marker>
            <c:symbol val="none"/>
          </c:marker>
          <c:val>
            <c:numRef>
              <c:f>Лист1!$B$6:$I$6</c:f>
              <c:numCache>
                <c:formatCode>0.0</c:formatCode>
                <c:ptCount val="8"/>
                <c:pt idx="0">
                  <c:v>52.47</c:v>
                </c:pt>
                <c:pt idx="1">
                  <c:v>49.94</c:v>
                </c:pt>
                <c:pt idx="2">
                  <c:v>67.679999999999978</c:v>
                </c:pt>
                <c:pt idx="3">
                  <c:v>75.81</c:v>
                </c:pt>
                <c:pt idx="4">
                  <c:v>78.56</c:v>
                </c:pt>
                <c:pt idx="5">
                  <c:v>75.45</c:v>
                </c:pt>
                <c:pt idx="6">
                  <c:v>73.679999999999978</c:v>
                </c:pt>
                <c:pt idx="7">
                  <c:v>70.69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426304"/>
        <c:axId val="99427840"/>
      </c:lineChart>
      <c:catAx>
        <c:axId val="99426304"/>
        <c:scaling>
          <c:orientation val="minMax"/>
        </c:scaling>
        <c:delete val="0"/>
        <c:axPos val="b"/>
        <c:majorTickMark val="out"/>
        <c:minorTickMark val="none"/>
        <c:tickLblPos val="nextTo"/>
        <c:crossAx val="99427840"/>
        <c:crosses val="autoZero"/>
        <c:auto val="1"/>
        <c:lblAlgn val="ctr"/>
        <c:lblOffset val="100"/>
        <c:noMultiLvlLbl val="0"/>
      </c:catAx>
      <c:valAx>
        <c:axId val="9942784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99426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4301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77863"/>
            <a:ext cx="4570413" cy="344328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43015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DED27485-9B9A-453B-82F1-439DE6C7C9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433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14F0456-01E2-4F05-A036-55F4E6726383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1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solidFill>
                  <a:prstClr val="black"/>
                </a:solidFill>
                <a:latin typeface="Arial" pitchFamily="34" charset="0"/>
                <a:ea typeface="Droid Sans Fallback"/>
                <a:cs typeface="Droid Sans Fallback"/>
              </a:rPr>
              <a:pPr/>
              <a:t>18</a:t>
            </a:fld>
            <a:endParaRPr lang="ru-RU" smtClean="0">
              <a:solidFill>
                <a:prstClr val="black"/>
              </a:solidFill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solidFill>
                  <a:prstClr val="black"/>
                </a:solidFill>
                <a:latin typeface="Arial" pitchFamily="34" charset="0"/>
                <a:ea typeface="Droid Sans Fallback"/>
                <a:cs typeface="Droid Sans Fallback"/>
              </a:rPr>
              <a:pPr/>
              <a:t>19</a:t>
            </a:fld>
            <a:endParaRPr lang="ru-RU" smtClean="0">
              <a:solidFill>
                <a:prstClr val="black"/>
              </a:solidFill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BA108ED-132D-4378-B3A7-6A0C59FC3226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20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BA108ED-132D-4378-B3A7-6A0C59FC3226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21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BA108ED-132D-4378-B3A7-6A0C59FC3226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22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BA108ED-132D-4378-B3A7-6A0C59FC3226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23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BA108ED-132D-4378-B3A7-6A0C59FC3226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24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BA108ED-132D-4378-B3A7-6A0C59FC3226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25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BA108ED-132D-4378-B3A7-6A0C59FC3226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26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BA108ED-132D-4378-B3A7-6A0C59FC3226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27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BA108ED-132D-4378-B3A7-6A0C59FC3226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2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solidFill>
                  <a:prstClr val="black"/>
                </a:solidFill>
                <a:latin typeface="Arial" pitchFamily="34" charset="0"/>
                <a:ea typeface="Droid Sans Fallback"/>
                <a:cs typeface="Droid Sans Fallback"/>
              </a:rPr>
              <a:pPr/>
              <a:t>28</a:t>
            </a:fld>
            <a:endParaRPr lang="ru-RU" smtClean="0">
              <a:solidFill>
                <a:prstClr val="black"/>
              </a:solidFill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solidFill>
                  <a:prstClr val="black"/>
                </a:solidFill>
                <a:latin typeface="Arial" pitchFamily="34" charset="0"/>
                <a:ea typeface="Droid Sans Fallback"/>
                <a:cs typeface="Droid Sans Fallback"/>
              </a:rPr>
              <a:pPr/>
              <a:t>29</a:t>
            </a:fld>
            <a:endParaRPr lang="ru-RU" smtClean="0">
              <a:solidFill>
                <a:prstClr val="black"/>
              </a:solidFill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solidFill>
                  <a:prstClr val="black"/>
                </a:solidFill>
                <a:latin typeface="Arial" pitchFamily="34" charset="0"/>
                <a:ea typeface="Droid Sans Fallback"/>
                <a:cs typeface="Droid Sans Fallback"/>
              </a:rPr>
              <a:pPr/>
              <a:t>30</a:t>
            </a:fld>
            <a:endParaRPr lang="ru-RU" smtClean="0">
              <a:solidFill>
                <a:prstClr val="black"/>
              </a:solidFill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solidFill>
                  <a:prstClr val="black"/>
                </a:solidFill>
                <a:latin typeface="Arial" pitchFamily="34" charset="0"/>
                <a:ea typeface="Droid Sans Fallback"/>
                <a:cs typeface="Droid Sans Fallback"/>
              </a:rPr>
              <a:pPr/>
              <a:t>31</a:t>
            </a:fld>
            <a:endParaRPr lang="ru-RU" smtClean="0">
              <a:solidFill>
                <a:prstClr val="black"/>
              </a:solidFill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solidFill>
                  <a:prstClr val="black"/>
                </a:solidFill>
                <a:latin typeface="Arial" pitchFamily="34" charset="0"/>
                <a:ea typeface="Droid Sans Fallback"/>
                <a:cs typeface="Droid Sans Fallback"/>
              </a:rPr>
              <a:pPr/>
              <a:t>32</a:t>
            </a:fld>
            <a:endParaRPr lang="ru-RU" smtClean="0">
              <a:solidFill>
                <a:prstClr val="black"/>
              </a:solidFill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solidFill>
                  <a:prstClr val="black"/>
                </a:solidFill>
                <a:latin typeface="Arial" pitchFamily="34" charset="0"/>
                <a:ea typeface="Droid Sans Fallback"/>
                <a:cs typeface="Droid Sans Fallback"/>
              </a:rPr>
              <a:pPr/>
              <a:t>33</a:t>
            </a:fld>
            <a:endParaRPr lang="ru-RU" smtClean="0">
              <a:solidFill>
                <a:prstClr val="black"/>
              </a:solidFill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34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35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36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37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BA108ED-132D-4378-B3A7-6A0C59FC3226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3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38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1557DAE4-2902-46DD-8268-EBE7C98DB6E2}" type="slidenum">
              <a:rPr lang="ru-RU" smtClean="0">
                <a:solidFill>
                  <a:srgbClr val="000000"/>
                </a:solidFill>
              </a:rPr>
              <a:pPr eaLnBrk="1" hangingPunct="1"/>
              <a:t>39</a:t>
            </a:fld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40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41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42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43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44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45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46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47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10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1557DAE4-2902-46DD-8268-EBE7C98DB6E2}" type="slidenum">
              <a:rPr lang="ru-RU" smtClean="0">
                <a:solidFill>
                  <a:srgbClr val="000000"/>
                </a:solidFill>
              </a:rPr>
              <a:pPr eaLnBrk="1" hangingPunct="1"/>
              <a:t>48</a:t>
            </a:fld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solidFill>
                  <a:prstClr val="black"/>
                </a:solidFill>
                <a:latin typeface="Arial" pitchFamily="34" charset="0"/>
                <a:ea typeface="Droid Sans Fallback"/>
                <a:cs typeface="Droid Sans Fallback"/>
              </a:rPr>
              <a:pPr/>
              <a:t>49</a:t>
            </a:fld>
            <a:endParaRPr lang="ru-RU" smtClean="0">
              <a:solidFill>
                <a:prstClr val="black"/>
              </a:solidFill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solidFill>
                  <a:prstClr val="black"/>
                </a:solidFill>
                <a:latin typeface="Arial" pitchFamily="34" charset="0"/>
                <a:ea typeface="Droid Sans Fallback"/>
                <a:cs typeface="Droid Sans Fallback"/>
              </a:rPr>
              <a:pPr/>
              <a:t>50</a:t>
            </a:fld>
            <a:endParaRPr lang="ru-RU" smtClean="0">
              <a:solidFill>
                <a:prstClr val="black"/>
              </a:solidFill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solidFill>
                  <a:prstClr val="black"/>
                </a:solidFill>
                <a:latin typeface="Arial" pitchFamily="34" charset="0"/>
                <a:ea typeface="Droid Sans Fallback"/>
                <a:cs typeface="Droid Sans Fallback"/>
              </a:rPr>
              <a:pPr/>
              <a:t>51</a:t>
            </a:fld>
            <a:endParaRPr lang="ru-RU" smtClean="0">
              <a:solidFill>
                <a:prstClr val="black"/>
              </a:solidFill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BA108ED-132D-4378-B3A7-6A0C59FC3226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52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5A55F62-6845-4B0F-9717-1E50F8BC8747}" type="slidenum">
              <a:rPr lang="ru-RU" smtClean="0">
                <a:latin typeface="Arial" pitchFamily="34" charset="0"/>
                <a:ea typeface="Droid Sans Fallback"/>
                <a:cs typeface="Droid Sans Fallback"/>
              </a:rPr>
              <a:pPr/>
              <a:t>53</a:t>
            </a:fld>
            <a:endParaRPr lang="ru-RU" smtClean="0"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solidFill>
                  <a:prstClr val="black"/>
                </a:solidFill>
                <a:latin typeface="Arial" pitchFamily="34" charset="0"/>
                <a:ea typeface="Droid Sans Fallback"/>
                <a:cs typeface="Droid Sans Fallback"/>
              </a:rPr>
              <a:pPr/>
              <a:t>13</a:t>
            </a:fld>
            <a:endParaRPr lang="ru-RU" smtClean="0">
              <a:solidFill>
                <a:prstClr val="black"/>
              </a:solidFill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solidFill>
                  <a:prstClr val="black"/>
                </a:solidFill>
                <a:latin typeface="Arial" pitchFamily="34" charset="0"/>
                <a:ea typeface="Droid Sans Fallback"/>
                <a:cs typeface="Droid Sans Fallback"/>
              </a:rPr>
              <a:pPr/>
              <a:t>14</a:t>
            </a:fld>
            <a:endParaRPr lang="ru-RU" smtClean="0">
              <a:solidFill>
                <a:prstClr val="black"/>
              </a:solidFill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solidFill>
                  <a:prstClr val="black"/>
                </a:solidFill>
                <a:latin typeface="Arial" pitchFamily="34" charset="0"/>
                <a:ea typeface="Droid Sans Fallback"/>
                <a:cs typeface="Droid Sans Fallback"/>
              </a:rPr>
              <a:pPr/>
              <a:t>15</a:t>
            </a:fld>
            <a:endParaRPr lang="ru-RU" smtClean="0">
              <a:solidFill>
                <a:prstClr val="black"/>
              </a:solidFill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solidFill>
                  <a:prstClr val="black"/>
                </a:solidFill>
                <a:latin typeface="Arial" pitchFamily="34" charset="0"/>
                <a:ea typeface="Droid Sans Fallback"/>
                <a:cs typeface="Droid Sans Fallback"/>
              </a:rPr>
              <a:pPr/>
              <a:t>16</a:t>
            </a:fld>
            <a:endParaRPr lang="ru-RU" smtClean="0">
              <a:solidFill>
                <a:prstClr val="black"/>
              </a:solidFill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1AD081-2899-4D8E-A76E-37B970C1B953}" type="slidenum">
              <a:rPr lang="ru-RU" smtClean="0">
                <a:solidFill>
                  <a:prstClr val="black"/>
                </a:solidFill>
                <a:latin typeface="Arial" pitchFamily="34" charset="0"/>
                <a:ea typeface="Droid Sans Fallback"/>
                <a:cs typeface="Droid Sans Fallback"/>
              </a:rPr>
              <a:pPr/>
              <a:t>17</a:t>
            </a:fld>
            <a:endParaRPr lang="ru-RU" smtClean="0">
              <a:solidFill>
                <a:prstClr val="black"/>
              </a:solidFill>
              <a:latin typeface="Arial" pitchFamily="34" charset="0"/>
              <a:ea typeface="Droid Sans Fallback"/>
              <a:cs typeface="Droid Sans Fallback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7CA5E-20A7-4435-9DD5-E222A72942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3B632-0423-4287-A377-84466122B7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E30B7-14AE-4FD3-87EB-E4AA06140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10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73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49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78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76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21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60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9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BC764-D934-4D95-91C9-3B526FFF1E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9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14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40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46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55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31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427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84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99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1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A5EEF-4481-4BF2-879E-F79093056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87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040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1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63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10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48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35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49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732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44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36F63-F0CC-4AA4-928C-787ADBA84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78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65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55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05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DC33-F63A-4FC0-B6CD-CDC3DAD519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E18-F3EC-463B-AECF-CFD725B47B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FF3D-90A3-42F3-AD76-5E7E75FD34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BA253-4244-4B6A-A686-6FDC9FC0E9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8862C-E5FB-48F0-BF61-A1D279ECB0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1052D-3DA8-4EE5-BBAA-9737808BC0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31C4E-BB79-476F-A4A5-4438A735C9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637701F9-FD88-48BA-B02B-22ABFF31A2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00"/>
          </a:solidFill>
          <a:latin typeface="Calibri" pitchFamily="34" charset="0"/>
          <a:ea typeface="Droid Sans Fallback" charset="0"/>
          <a:cs typeface="Droid Sans Fallback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00"/>
          </a:solidFill>
          <a:latin typeface="Calibri" pitchFamily="34" charset="0"/>
          <a:ea typeface="Droid Sans Fallback" charset="0"/>
          <a:cs typeface="Droid Sans Fallback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00"/>
          </a:solidFill>
          <a:latin typeface="Calibri" pitchFamily="34" charset="0"/>
          <a:ea typeface="Droid Sans Fallback" charset="0"/>
          <a:cs typeface="Droid Sans Fallback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00"/>
          </a:solidFill>
          <a:latin typeface="Calibri" pitchFamily="34" charset="0"/>
          <a:ea typeface="Droid Sans Fallback" charset="0"/>
          <a:cs typeface="Droid Sans Fallback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8EE0DC33-F63A-4FC0-B6CD-CDC3DAD51976}" type="datetimeFigureOut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19.04.2016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37D7DE18-F3EC-463B-AECF-CFD725B47B1D}" type="slidenum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55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8EE0DC33-F63A-4FC0-B6CD-CDC3DAD51976}" type="datetimeFigureOut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19.04.2016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37D7DE18-F3EC-463B-AECF-CFD725B47B1D}" type="slidenum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63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8EE0DC33-F63A-4FC0-B6CD-CDC3DAD51976}" type="datetimeFigureOut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19.04.2016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37D7DE18-F3EC-463B-AECF-CFD725B47B1D}" type="slidenum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57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gif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714348" y="1330335"/>
            <a:ext cx="770255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5400" dirty="0" smtClean="0">
              <a:solidFill>
                <a:srgbClr val="0070C0"/>
              </a:solidFill>
              <a:latin typeface="+mj-lt"/>
            </a:endParaRP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5400" dirty="0" smtClean="0">
              <a:solidFill>
                <a:srgbClr val="0070C0"/>
              </a:solidFill>
              <a:latin typeface="+mj-lt"/>
            </a:endParaRP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5400" dirty="0" smtClean="0">
              <a:solidFill>
                <a:srgbClr val="0070C0"/>
              </a:solidFill>
              <a:latin typeface="+mj-lt"/>
            </a:endParaRP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5400" dirty="0" smtClean="0">
                <a:solidFill>
                  <a:srgbClr val="0070C0"/>
                </a:solidFill>
                <a:latin typeface="+mj-lt"/>
              </a:rPr>
              <a:t>SEO </a:t>
            </a:r>
            <a:r>
              <a:rPr lang="en-US" sz="5400" dirty="0" err="1" smtClean="0">
                <a:solidFill>
                  <a:srgbClr val="0070C0"/>
                </a:solidFill>
                <a:latin typeface="+mj-lt"/>
              </a:rPr>
              <a:t>vs</a:t>
            </a:r>
            <a:r>
              <a:rPr lang="en-US" sz="5400" dirty="0" smtClean="0">
                <a:solidFill>
                  <a:srgbClr val="0070C0"/>
                </a:solidFill>
                <a:latin typeface="+mj-lt"/>
              </a:rPr>
              <a:t> Content Marketing</a:t>
            </a:r>
            <a:endParaRPr lang="uk-UA" sz="5400" dirty="0" smtClean="0">
              <a:solidFill>
                <a:srgbClr val="0070C0"/>
              </a:solidFill>
              <a:latin typeface="+mj-lt"/>
            </a:endParaRP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dirty="0" smtClean="0">
              <a:solidFill>
                <a:srgbClr val="0070C0"/>
              </a:solidFill>
              <a:latin typeface="+mj-lt"/>
            </a:endParaRP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3200" dirty="0" smtClean="0">
              <a:solidFill>
                <a:srgbClr val="0070C0"/>
              </a:solidFill>
              <a:latin typeface="+mj-lt"/>
            </a:endParaRPr>
          </a:p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Антон </a:t>
            </a:r>
            <a:r>
              <a:rPr lang="ru-RU" sz="3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Воронюк</a:t>
            </a: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,</a:t>
            </a:r>
            <a:endParaRPr lang="en-US" sz="3600" dirty="0" smtClean="0">
              <a:solidFill>
                <a:schemeClr val="bg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Артем </a:t>
            </a:r>
            <a:r>
              <a:rPr lang="ru-RU" sz="3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Гидин</a:t>
            </a:r>
            <a:endParaRPr lang="ru-RU" sz="3600" dirty="0" smtClean="0">
              <a:solidFill>
                <a:schemeClr val="bg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WebPromo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39750" y="857250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36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Hangouts on Air</a:t>
            </a:r>
            <a:endParaRPr lang="ru-RU" sz="36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12907" r="36572" b="31056"/>
          <a:stretch/>
        </p:blipFill>
        <p:spPr bwMode="auto">
          <a:xfrm>
            <a:off x="323963" y="1793375"/>
            <a:ext cx="8661173" cy="506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1853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638165"/>
            <a:ext cx="8228013" cy="1433513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err="1" smtClean="0">
                <a:solidFill>
                  <a:srgbClr val="0070C0"/>
                </a:solidFill>
              </a:rPr>
              <a:t>Sendpulse</a:t>
            </a:r>
            <a:endParaRPr lang="ru-RU" b="1" dirty="0" smtClean="0">
              <a:solidFill>
                <a:srgbClr val="0070C0"/>
              </a:solidFill>
            </a:endParaRPr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65" b="66797"/>
          <a:stretch>
            <a:fillRect/>
          </a:stretch>
        </p:blipFill>
        <p:spPr bwMode="auto">
          <a:xfrm>
            <a:off x="-36512" y="1916832"/>
            <a:ext cx="922555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3" t="16762" r="23809" b="58349"/>
          <a:stretch/>
        </p:blipFill>
        <p:spPr bwMode="auto">
          <a:xfrm>
            <a:off x="0" y="4649040"/>
            <a:ext cx="9152159" cy="209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84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638165"/>
            <a:ext cx="8228013" cy="1433513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 smtClean="0">
                <a:solidFill>
                  <a:srgbClr val="0070C0"/>
                </a:solidFill>
              </a:rPr>
              <a:t>Кейсы</a:t>
            </a: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Downloads\risovach.ru (16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08" b="4051"/>
          <a:stretch/>
        </p:blipFill>
        <p:spPr bwMode="auto">
          <a:xfrm>
            <a:off x="19233" y="1803030"/>
            <a:ext cx="9089271" cy="400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A4_Media_horizontal_001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549"/>
            <a:ext cx="9144000" cy="6472475"/>
          </a:xfrm>
          <a:prstGeom prst="rect">
            <a:avLst/>
          </a:prstGeom>
        </p:spPr>
      </p:pic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32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71406" y="1428736"/>
            <a:ext cx="378621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4000" b="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Кейс </a:t>
            </a:r>
            <a:r>
              <a:rPr lang="en-US" sz="4000" b="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24tv.ua</a:t>
            </a:r>
            <a:endParaRPr lang="ru-RU" sz="4000" b="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843126" y="2286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Задачи </a:t>
            </a:r>
            <a:r>
              <a:rPr lang="en-US" sz="36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SEO</a:t>
            </a:r>
            <a:endParaRPr lang="ru-RU" sz="36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43240" y="3616487"/>
            <a:ext cx="57150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Улучшение ранжирования страниц новостей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Улучшение ранжирования страниц разделов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Увеличение доли информационного трафика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Координация правильности технических изменений проекта</a:t>
            </a:r>
            <a:endParaRPr lang="ru-RU" sz="2500" b="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88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32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142984"/>
            <a:ext cx="1440000" cy="141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571472" y="11429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Как решаем задачу</a:t>
            </a:r>
            <a:endParaRPr lang="ru-RU" sz="36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285784" y="3357562"/>
            <a:ext cx="47863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30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Сайт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30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+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30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Качественное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30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приложение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30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=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30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Высокий ТОП</a:t>
            </a:r>
            <a:endParaRPr lang="ru-RU" sz="30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пример отображения приложений в поиске Goog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071810"/>
            <a:ext cx="3651783" cy="342902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714596" y="2143116"/>
            <a:ext cx="64294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5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#1 </a:t>
            </a: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Мобильность</a:t>
            </a:r>
            <a:r>
              <a:rPr lang="en-US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и тонкости работы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71934" y="6550247"/>
            <a:ext cx="5143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https://developers.google.com/app-indexing/android/publish?hl=ru</a:t>
            </a:r>
            <a:endParaRPr lang="ru-RU" sz="14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2080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32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142984"/>
            <a:ext cx="1440000" cy="141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571472" y="11429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Как решаем задачу</a:t>
            </a:r>
            <a:endParaRPr lang="ru-RU" sz="36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14596" y="2143116"/>
            <a:ext cx="64294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#</a:t>
            </a: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2.</a:t>
            </a:r>
            <a:r>
              <a:rPr lang="en-US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Работы по перелинковке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3000372"/>
            <a:ext cx="5000648" cy="3507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02652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32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142984"/>
            <a:ext cx="1440000" cy="141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571472" y="11429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Как решаем задачу</a:t>
            </a:r>
            <a:endParaRPr lang="ru-RU" sz="36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14596" y="2143116"/>
            <a:ext cx="64294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#</a:t>
            </a: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3.</a:t>
            </a:r>
            <a:r>
              <a:rPr lang="en-US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Организация тех правок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9" name="Рисунок 8"/>
          <p:cNvPicPr/>
          <p:nvPr/>
        </p:nvPicPr>
        <p:blipFill>
          <a:blip r:embed="rId5"/>
          <a:stretch>
            <a:fillRect/>
          </a:stretch>
        </p:blipFill>
        <p:spPr>
          <a:xfrm>
            <a:off x="5429256" y="3571876"/>
            <a:ext cx="3528204" cy="1986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4282" y="3357562"/>
            <a:ext cx="48577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1. </a:t>
            </a:r>
            <a:r>
              <a:rPr lang="ru-RU" sz="2000" b="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ЧПУ</a:t>
            </a:r>
            <a:r>
              <a:rPr lang="ru-RU" sz="20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для страниц новостей и категорий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2. </a:t>
            </a:r>
            <a:r>
              <a:rPr lang="ru-RU" sz="2000" b="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ЧПУ</a:t>
            </a:r>
            <a:r>
              <a:rPr lang="ru-RU" sz="20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для языковых версий и разметка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3. Организация перелинковки страниц тегов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4. Настройка пагинации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5. Устранение 404 ошибок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6. Организация многоуровневой карты сайта</a:t>
            </a:r>
            <a:endParaRPr lang="ru-RU" sz="20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1445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32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142984"/>
            <a:ext cx="1440000" cy="141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571472" y="11429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Как решаем задачу</a:t>
            </a:r>
            <a:endParaRPr lang="ru-RU" sz="36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14596" y="2143116"/>
            <a:ext cx="64294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#</a:t>
            </a: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4.</a:t>
            </a:r>
            <a:r>
              <a:rPr lang="en-US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Организация внешнего веса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943394"/>
            <a:ext cx="8640000" cy="377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341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32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142984"/>
            <a:ext cx="1440000" cy="141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071670" y="2214554"/>
            <a:ext cx="75009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Улучшение интерактивности</a:t>
            </a:r>
            <a:r>
              <a:rPr lang="en-US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и рост </a:t>
            </a:r>
            <a:r>
              <a:rPr lang="ru-RU" sz="25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моб</a:t>
            </a: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трафика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-357222" y="11429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Что получаем</a:t>
            </a:r>
            <a:endParaRPr lang="ru-RU" sz="36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277" y="2857496"/>
            <a:ext cx="8829723" cy="161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4714884"/>
            <a:ext cx="8640000" cy="20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6489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32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142984"/>
            <a:ext cx="1440000" cy="141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285984" y="2214554"/>
            <a:ext cx="64294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Увеличение без </a:t>
            </a:r>
            <a:r>
              <a:rPr lang="ru-RU" sz="25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брендового</a:t>
            </a: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трафика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-357222" y="11429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Что получаем</a:t>
            </a:r>
            <a:endParaRPr lang="ru-RU" sz="36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285720" y="3071810"/>
          <a:ext cx="8501122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7510443" y="6550247"/>
            <a:ext cx="16335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pro.similarweb.com</a:t>
            </a:r>
            <a:endParaRPr lang="ru-RU" sz="14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044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71500" y="113387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3600" dirty="0">
                <a:solidFill>
                  <a:srgbClr val="0070C0"/>
                </a:solidFill>
              </a:rPr>
              <a:t>SEO </a:t>
            </a:r>
            <a:r>
              <a:rPr lang="ru-RU" sz="3600" dirty="0">
                <a:solidFill>
                  <a:srgbClr val="0070C0"/>
                </a:solidFill>
              </a:rPr>
              <a:t>умирает – рождается контент-маркетинг</a:t>
            </a:r>
          </a:p>
        </p:txBody>
      </p:sp>
      <p:pic>
        <p:nvPicPr>
          <p:cNvPr id="5" name="Picture 2" descr="C:\Users\User\Downloads\risovach.ru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" b="2494"/>
          <a:stretch/>
        </p:blipFill>
        <p:spPr bwMode="auto">
          <a:xfrm>
            <a:off x="2267744" y="2299066"/>
            <a:ext cx="4555354" cy="451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3532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71500" y="8572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+mj-lt"/>
              </a:rPr>
              <a:t>Кейс </a:t>
            </a:r>
            <a:r>
              <a:rPr lang="en-US" sz="3600" dirty="0" err="1" smtClean="0">
                <a:solidFill>
                  <a:srgbClr val="0070C0"/>
                </a:solidFill>
                <a:latin typeface="+mj-lt"/>
              </a:rPr>
              <a:t>HeadHunter</a:t>
            </a:r>
            <a:endParaRPr lang="ru-RU" sz="3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13726" t="29296" r="16544" b="29688"/>
          <a:stretch>
            <a:fillRect/>
          </a:stretch>
        </p:blipFill>
        <p:spPr bwMode="auto">
          <a:xfrm>
            <a:off x="0" y="2732878"/>
            <a:ext cx="9072626" cy="300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20355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71500" y="8572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+mj-lt"/>
              </a:rPr>
              <a:t>Для чего? </a:t>
            </a:r>
            <a:endParaRPr lang="ru-RU" sz="3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7438" t="56179" r="9809" b="17968"/>
          <a:stretch/>
        </p:blipFill>
        <p:spPr bwMode="auto">
          <a:xfrm>
            <a:off x="2843808" y="2420888"/>
            <a:ext cx="3484416" cy="386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95455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71500" y="8572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+mj-lt"/>
              </a:rPr>
              <a:t>В основе понимание аудитории</a:t>
            </a:r>
            <a:endParaRPr lang="ru-RU" sz="3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t="60793" r="72761" b="18212"/>
          <a:stretch/>
        </p:blipFill>
        <p:spPr bwMode="auto">
          <a:xfrm>
            <a:off x="-35932" y="2492896"/>
            <a:ext cx="201564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35397" r="11523" b="16518"/>
          <a:stretch/>
        </p:blipFill>
        <p:spPr bwMode="auto">
          <a:xfrm>
            <a:off x="1763688" y="2564904"/>
            <a:ext cx="7333821" cy="272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8021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571500" y="8572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+mj-lt"/>
              </a:rPr>
              <a:t>Что делаем?</a:t>
            </a:r>
            <a:endParaRPr lang="ru-RU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buAutoNum type="arabicPeriod"/>
            </a:pPr>
            <a:r>
              <a:rPr lang="ru-RU" sz="3200" b="0" dirty="0" smtClean="0">
                <a:solidFill>
                  <a:schemeClr val="tx1"/>
                </a:solidFill>
              </a:rPr>
              <a:t> исследования</a:t>
            </a:r>
          </a:p>
          <a:p>
            <a:pPr marL="342900" indent="-342900">
              <a:buAutoNum type="arabicPeriod"/>
            </a:pPr>
            <a:r>
              <a:rPr lang="ru-RU" sz="3200" b="0" dirty="0" smtClean="0">
                <a:solidFill>
                  <a:schemeClr val="tx1"/>
                </a:solidFill>
              </a:rPr>
              <a:t> прогнозы</a:t>
            </a:r>
          </a:p>
          <a:p>
            <a:pPr marL="342900" indent="-342900">
              <a:buAutoNum type="arabicPeriod"/>
            </a:pPr>
            <a:r>
              <a:rPr lang="ru-RU" sz="3200" b="0" dirty="0" smtClean="0">
                <a:solidFill>
                  <a:schemeClr val="tx1"/>
                </a:solidFill>
              </a:rPr>
              <a:t> опросы</a:t>
            </a:r>
          </a:p>
          <a:p>
            <a:pPr marL="342900" indent="-342900">
              <a:buAutoNum type="arabicPeriod"/>
            </a:pPr>
            <a:r>
              <a:rPr lang="ru-RU" sz="3200" b="0" dirty="0" smtClean="0">
                <a:solidFill>
                  <a:schemeClr val="tx1"/>
                </a:solidFill>
              </a:rPr>
              <a:t> </a:t>
            </a:r>
            <a:r>
              <a:rPr lang="ru-RU" sz="3200" b="0" dirty="0" err="1" smtClean="0">
                <a:solidFill>
                  <a:schemeClr val="tx1"/>
                </a:solidFill>
              </a:rPr>
              <a:t>лайфхаки</a:t>
            </a:r>
            <a:endParaRPr lang="ru-RU" sz="3200" b="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7" t="6434" r="29048" b="67492"/>
          <a:stretch/>
        </p:blipFill>
        <p:spPr bwMode="auto">
          <a:xfrm>
            <a:off x="35496" y="4455611"/>
            <a:ext cx="9011995" cy="214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5000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71500" y="8572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+mj-lt"/>
              </a:rPr>
              <a:t>Откуда ссылки?</a:t>
            </a:r>
            <a:endParaRPr lang="ru-RU" sz="3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0" t="14899" r="17095" b="9248"/>
          <a:stretch/>
        </p:blipFill>
        <p:spPr bwMode="auto">
          <a:xfrm>
            <a:off x="179512" y="1772816"/>
            <a:ext cx="1945136" cy="485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t="23037" r="40524" b="33958"/>
          <a:stretch/>
        </p:blipFill>
        <p:spPr bwMode="auto">
          <a:xfrm>
            <a:off x="2500380" y="2145402"/>
            <a:ext cx="6372243" cy="380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354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71500" y="8572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+mj-lt"/>
              </a:rPr>
              <a:t>Что получаем?</a:t>
            </a:r>
            <a:endParaRPr lang="ru-RU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2791966"/>
            <a:ext cx="57584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4800" dirty="0" smtClean="0">
                <a:solidFill>
                  <a:srgbClr val="0070C0"/>
                </a:solidFill>
                <a:latin typeface="+mj-lt"/>
              </a:rPr>
              <a:t>25% </a:t>
            </a:r>
            <a:r>
              <a:rPr lang="uk-UA" sz="4800" dirty="0" err="1" smtClean="0">
                <a:solidFill>
                  <a:srgbClr val="0070C0"/>
                </a:solidFill>
                <a:latin typeface="+mj-lt"/>
              </a:rPr>
              <a:t>рост</a:t>
            </a:r>
            <a:r>
              <a:rPr lang="uk-UA" sz="48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uk-UA" sz="4800" dirty="0" err="1" smtClean="0">
                <a:solidFill>
                  <a:srgbClr val="0070C0"/>
                </a:solidFill>
                <a:latin typeface="+mj-lt"/>
              </a:rPr>
              <a:t>поискового</a:t>
            </a:r>
            <a:endParaRPr lang="uk-UA" sz="4800" dirty="0" smtClean="0">
              <a:solidFill>
                <a:srgbClr val="0070C0"/>
              </a:solidFill>
              <a:latin typeface="+mj-lt"/>
            </a:endParaRPr>
          </a:p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sz="4800" dirty="0" err="1" smtClean="0">
                <a:solidFill>
                  <a:srgbClr val="0070C0"/>
                </a:solidFill>
                <a:latin typeface="+mj-lt"/>
              </a:rPr>
              <a:t>трафика</a:t>
            </a:r>
            <a:endParaRPr lang="ru-RU" sz="4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419872" y="4548435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r>
              <a:rPr lang="ru-RU" sz="3200" b="0" dirty="0" smtClean="0">
                <a:solidFill>
                  <a:schemeClr val="tx1"/>
                </a:solidFill>
              </a:rPr>
              <a:t>На контентном разделе со</a:t>
            </a:r>
          </a:p>
          <a:p>
            <a:r>
              <a:rPr lang="ru-RU" sz="3200" b="0" dirty="0" smtClean="0">
                <a:solidFill>
                  <a:schemeClr val="tx1"/>
                </a:solidFill>
              </a:rPr>
              <a:t>статьями и исследованиями</a:t>
            </a:r>
            <a:endParaRPr lang="ru-RU" sz="3200" b="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7280" r="60953" b="21439"/>
          <a:stretch/>
        </p:blipFill>
        <p:spPr bwMode="auto">
          <a:xfrm>
            <a:off x="35496" y="2211603"/>
            <a:ext cx="3271082" cy="438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3322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71500" y="8572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+mj-lt"/>
              </a:rPr>
              <a:t>Контент под мобильные рулит</a:t>
            </a:r>
            <a:endParaRPr lang="ru-RU" sz="3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t="43836" r="39830" b="16878"/>
          <a:stretch/>
        </p:blipFill>
        <p:spPr bwMode="auto">
          <a:xfrm>
            <a:off x="395536" y="2204864"/>
            <a:ext cx="833052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2187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36512" y="2020533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71500" y="8572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+mj-lt"/>
              </a:rPr>
              <a:t>Мобильная конверсия</a:t>
            </a:r>
            <a:endParaRPr lang="ru-RU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21894" y="3140968"/>
            <a:ext cx="27542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4800" dirty="0">
                <a:solidFill>
                  <a:srgbClr val="0070C0"/>
                </a:solidFill>
                <a:latin typeface="+mj-lt"/>
              </a:rPr>
              <a:t>в </a:t>
            </a:r>
            <a:r>
              <a:rPr lang="en-US" sz="4800" dirty="0">
                <a:solidFill>
                  <a:srgbClr val="0070C0"/>
                </a:solidFill>
                <a:latin typeface="+mj-lt"/>
              </a:rPr>
              <a:t>1,5 </a:t>
            </a:r>
            <a:r>
              <a:rPr lang="ru-RU" sz="4800" dirty="0">
                <a:solidFill>
                  <a:srgbClr val="0070C0"/>
                </a:solidFill>
                <a:latin typeface="+mj-lt"/>
              </a:rPr>
              <a:t>раза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51312" y="4869160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r>
              <a:rPr lang="ru-RU" sz="3200" b="0" dirty="0" smtClean="0">
                <a:solidFill>
                  <a:schemeClr val="tx1"/>
                </a:solidFill>
              </a:rPr>
              <a:t>Рост конверсии </a:t>
            </a:r>
          </a:p>
          <a:p>
            <a:r>
              <a:rPr lang="ru-RU" sz="3200" b="0" dirty="0" smtClean="0">
                <a:solidFill>
                  <a:schemeClr val="tx1"/>
                </a:solidFill>
              </a:rPr>
              <a:t>в соискателя с </a:t>
            </a:r>
          </a:p>
          <a:p>
            <a:r>
              <a:rPr lang="ru-RU" sz="3200" b="0" dirty="0">
                <a:solidFill>
                  <a:schemeClr val="tx1"/>
                </a:solidFill>
              </a:rPr>
              <a:t>м</a:t>
            </a:r>
            <a:r>
              <a:rPr lang="ru-RU" sz="3200" b="0" dirty="0" smtClean="0">
                <a:solidFill>
                  <a:schemeClr val="tx1"/>
                </a:solidFill>
              </a:rPr>
              <a:t>обильного трафика</a:t>
            </a:r>
            <a:endParaRPr lang="ru-RU" sz="3200" b="0" dirty="0">
              <a:solidFill>
                <a:schemeClr val="tx1"/>
              </a:solidFill>
            </a:endParaRPr>
          </a:p>
        </p:txBody>
      </p:sp>
      <p:sp>
        <p:nvSpPr>
          <p:cNvPr id="9" name="AutoShape 4" descr="data:image/jpeg;base64,/9j/4AAQSkZJRgABAQAAAQABAAD/2wBDAAYEBQYFBAYGBQYHBwYIChAKCgkJChQODwwQFxQYGBcUFhYaHSUfGhsjHBYWICwgIyYnKSopGR8tMC0oMCUoKSj/2wBDAQcHBwoIChMKChMoGhYaKCgoKCgoKCgoKCgoKCgoKCgoKCgoKCgoKCgoKCgoKCgoKCgoKCgoKCgoKCgoKCgoKCj/wAARCAKbAXcDASIAAhEBAxEB/8QAHQABAAIDAQEBAQAAAAAAAAAAAAMEAgUGAQcICf/EAFIQAAEDAwEFBAYHBAcGBAQHAQEAAgMEBRESBhMUITFBU5PSIlFSVJHRBxUjMmGBkhdVcaQWMzRCc6GxJDZDYrKzCHSCg3J1osEYJjU3Y5S18P/EABsBAQACAwEBAAAAAAAAAAAAAAABAgMEBQYH/8QAMxEBAAECAwUFCAMBAAMAAAAAAAECEQME0RQhMVOREkFhcaEFBhMiNFGB8HLB4bEVMjP/2gAMAwEAAhEDEQA/APzgiIgIs4o3yyNjiY58jiGta0ZJJ7AFiQQSCMEdiDxERAREQEREBERAREQEREBERAREQERZwxvmlZHE0ue84aB2lJm2+UxE1TaGCLurTstTQRtfXDfzHmW5w1vzW1fZ7c9mk0UGPwYAfiFysT2vg01WpiZery/uhnMXD7ddUUzPdN7/AJt/r5gi6raDZkU8T6m36ixvN0R5kD1grlVvYGYozFPaolwM/wCz8f2fi/Cx4tPpPkIiLO0hERAREQEREBERAREQEREBERAREQEREBERAWUbHSSNZG0ue4hrWgZJJ7AsUQfZNltj6vZm0uubKAXDaB7cRQl7Wsp8jtJIyfXj+A7SuOrthdrq6smqqm26ppnl73b+EZJOTyDlvtkdqzfbb9QXe4VNHWEAUtfFKWOJ7GuIIyf49f44J4yvvl9pK2en+v66bdPLN5FWSFrsHqDnog0KIiAiIgIiICIiAiIgIiICIiAiIgLpthaZslfPO4ZMLAG/gT2/AFcyum2FqWx188DjgzMBb+JHZ8CVp5/tbPX2f37+jse7/Y/8jg/E4X9bTb1s/Rrdm6O6/RZsrK+qttse6ecS1dRhpf8AaPDW5Ay48u3kAFat+xTqDY7bC1XF1vjraeop9NbLjTGwlji4OxkDTnkOfYuTvl6t9V9GWzdpgqNVwo5p3zxaHDQHPeRzIweRHQrtNvttbBdbFtTT2+4b2at4XcN3MjdehzS7mWjGAD1wuPTODMTVNrxTHfx+Wf79XssSjOxVFFN+zViVTw4WxItN/tMTM791ofOtsNlZ9nG0EzqumraKvjMlPUQE6XgYyMH+I+K+HXymbSXaqhYMMa/LR6geYH+a/QW2d7t9x2O2QoqOo3lVQQzMqWaHN3ZcWY5kYPQ9Mr8+3ypbV3aqmYcsc/DT6wOQP+S2PZsRGPV8P/1tHXd/rne8tdVeQwpzH/07VUcLTaJmL28fllQREXceGEREBERAREQEREBERAW82KtMF82mo7dVvlZBNr1OiIDhhjnDGQR1A7Fo1vNirtBY9pqO41bJXwQ69TYgC45Y5oxkgdSO1ButoNmrXTbP1Fwo2XqhlhkYwQ3WJrDNqP8Acxjp1K19ZsXdaS0vrpTTExxtmlpmy5miYejnN7B+a2V+2pt0+zlVbKGW91r6h7HGW6Stfug059DB7eikuW2NtqKa4VcFFUsvdxpRSVDnOBha3ADi3tyQB/8A91CtadlJqialtzqamlra2jFdBUGoexkcbxgB4DebhjIA7TzyOlP+h8/9H/rj61s/DaNWniDr16NW6xpxvMf3crdUW21BT3XZyfcVQhoKRsFThrdUjmxvY3SM9AXuPMjr05LmvraD+hP1Pol4n6x4vVgaNG704znOc/ggtTbGXKKuvFM6SlLrXBxE7w92lw0B+G8sk4PaAPxXMr6Dc9tqCqvN6qYYKplNW26WmY0tbqMz2sbqdz5DDAORPTpzXz5AREQEREBERAREQEREBERAREQEREBERAREQEREBZxSPhlbJE4te05a4dhWCJMX3SmJmJvDurTtTTTxtZXHcTDkXYy13yW1feLcxmo1sGPweCfgF8wRcrE9kYNVV6ZmHq8v735zCw+xXTFUx3ze/wCbf46raDaYVET6a36gx3J0pGCR6gFyqIt7Ay9GXp7NEOBn/aGP7Qxfi483nu+0eQiIs7SEREBERAREQEREBERAREQEREBERAREQEREH9L0RQxRvnkn+3kYGPDQGhuPug9oPrQTIvOEd71P8GeVOEd71P8ABnlQeovOEd71P8GeVOEd71P8GeVB6i84R3vU/wAGeVOEd71P8GeVB6i84R3vU/wZ5U4R3vU/wZ5UHqLzhHe9T/BnlThHe9T/AAZ5UHqLzhHe9T/BnlThHe9T/BnlQeovOEd71P8ABnlThHe9T/BnlQeovOEd71P8GeVOEd71P8GeVB6i84R3vU/wZ5U4R3vU/wAGeVB6i84R3vU/wZ5U4R3vU/wZ5UHqLzhHe9T/AAZ5U4R3vU/wZ5UHqLzhHe9T/BnlThHe9T/BnlQeovOEd71P8GeVOEd71P8ABnlQeovOEd71P8GeVOEd71P8GeVB6i84R3vU/wAGeVOEd71P8GeVB6i84R3vU/wZ5U4R3vU/wZ5UHqLzhHe9T/BnlThHe9T/AAZ5UHqLzhHe9T/BnlThHe9T/BnlQeovOEd71P8ABnlThHe9T/BnlQeovOEd71P8GeVOEd71P8GeVB6i84R3vU/wZ5U4R3vU/wAGeVB6i84R3vU/wZ5VG5j4aqNhmfI1zHEhwb1Bb6gPWUEqIiAvKH79V/ij/oavV5Q/fqv8Uf8AQ1BaVOnudNO+JsZl+1/qy6F7Wu5E8iRjoCVNW1DKWklnlcGsY0kknC1ENXSBtlgjq6d743tYQ2VpP9U9vr9ZA/NShvUWgpX08clC/VG2sbk1jhgOA3btRefVqx1WEUFJppKp8MOJaqoL5CwenGRMeZ7QRj8ksXdEi5eOOUVDuJ0miEcJfG4ekI9UmkOPbjt5dP4HNnTUcHq3sXD8f9zdnV/afa1Y6/gli7fotFJuRKNWg3LihjvN3vPjp0fkp6VlJJVSMqWsdWufKHNIy4sycB3/AC6cdeX5oXbZFz09FSxUl9fHTQMfGHhjmxgFoMDeQ9XU/Eq9QVzp63cippapm7Ly+naRoIIAB9J3XJ+BSxds0VG7vbJY617HBzHUzyHA5BGk8wtbMI91JTVZjkrZamLW0j+tYJGnkPZDc8uzmhd0CLQbndVm6ohFBiv9EbvLR/s2T6II/HtUUEdNVQ0kLHsFXMx0dWWY1843B2r/ANWOqWLukRaSo44VIEgi34o5xG6Ik6nZj54I5dnLmqzmxiguO5qKZ44STWynhLOeOrjqPPry68yli7pEXLAxRQ1jqeak3Qkpnb2BmmFp3gzkZ6jkTz6Y6K5HWOqbhSsM1PUMjnBEsAIaSYpct6nmMDt7Qli7eotDaGniYC+opuKwTNHHCRITg5D3aj29pA6cldum438HHbvg9D9W8+7ry3T+eNWELtii1D46SsudLC5kc7Iad5LJG6izJj05B5gkA9efVVaXheDo/rLdbjgot1vMY1YOrH440/ili7oUXI14DmtNS+BtUKGEhsrftXPy/IjOctdn8DzwrO0MkOa7LYGTxsyx0mXSE6cgsHYB6x2g5Sxd0qIihIiIgIiICIiAiIgIiICIiAiIgIiICqVP9tg/w3/6sVtVKn+2wf4b/wDViDJERAXlD9+q/wAUf9DV6omtmjkkMUkYa92rDoySOQHrHqQW5omTMDZBloc12M9oII/zASaJkzA2QZaHNdjPaCCP8wFW1VXeweEfMmqq72Dwj5kFxFT1VXeweEfMmqq72Dwj5kFxFT1VXeweEfMmqq72Dwj5kFxFT1VXeweEfMmqq72Dwj5kFxFT1VXeweEfMmqq72Dwj5kFuNjY2NYwYa0AAeoL1U9VV3sHhHzJqqu9g8I+ZBcRU9VV3sHhHzJqqu9g8I+ZBcRU9VV3sHhHzJqqu9g8I+ZBcRU9VV3sHhHzJqqu9g8I+ZBcRU9VV3sHhHzJqqu9g8I+ZBcRU9VV3sHhHzJqqu9g8I+ZBcRU9VV3sHhHzJqqu9g8I+ZBcRU9VV3sHhHzJqqu9g8I+ZBcRU9VV3sHhHzJqqu9g8I+ZBcRU9VV3sHhHzJqqu9g8I+ZBcRU9VV3sHhHzJqqu9g8I+ZBcRU9VV3sHhHzJqqu9g8I+ZBcRU9VV3sHhHzJqqu9g8I+ZBcRU9VV3sHhHzJqqu9g8I+ZBcRU9VV3sHhHzJqqu9g8I+ZBcRU9VV3sHhHzJqqu9g8I+ZBcVSp/tsH+G/8A1YvNVV3sHhHzLENldO2SZ7HaWloDWFvUj8T6kEqIiAonTsD3NxI4tODpjc4DlnqB+KlXlD9+q/xR/wBDUEe/b7E/gv8Akm/b7E/gv+SvIgo79vsT+C/5Jv2+xP4L/kryIKO/b7E/gv8Akm/b7E/gv+SvIgo79vsT+C/5Jv2+xP4L/kryIKO/b7E/gv8Akm/b7E/gv+SvIgo79vsT+C/5Jv2+xP4L/kryIKO/b7E/gv8Akm/b7E/gv+SvIgo79vsT+C/5Jv2+xP4L/kryIKO/b7E/gv8Akm/b7E/gv+SvIgo79vsT+C/5Jv2+xP4L/kryIKO/b7E/gv8Akm/b7E/gv+SvIgo79vsT+C/5Jv2+xP4L/kryIKO/b7E/gv8Akm/b7E/gv+SvIgo79vsT+C/5Jv2+xP4L/kryIKO/b7E/gv8Akm/b7E/gv+SvIgo79vsT+C/5Jv2+xP4L/kryIKO/b7E/gv8Akm/b7E/gv+SvIgo79vsT+C/5Jv2+xP4L/kryIKO/b7E/gv8Akm/b7E/gv+SvIgo79vsT+C/5Jv2+xP4L/kryIKO/b7E/gv8Akm/b7E/gv+SvIgo79vsT+C/5L1kzHv0APDiCQHMc3I/MfiFdVSp/tsH+G/8A1YgyREQF5Q/fqv8AFH/Q1eryh+/Vf4o/6GoMrlFUTW+pjoqjhqp8bhFNpDtD8ciQeRGexc7atoJ75X2ynpP9nfFG6e5swHGJwLoxAc9CZGvOR2RH1rqlp9m7KbSK6aolhnuFfOaipmih3LXO0hoAbqcQA1o6uPPJ7UHL0v0imv2aZerZaeLpwykZI1lTg8TO+Ju5YdOHFm89Ikj0gG45kt39Pfa8suFPU2qNt1pI4puHhqw6N7JC4NdvHNbgAsfnLeWnlq5LmrtsZPbNlqShtdXKXgWqlmMNPzc+GohHEgZOCGNJdnPJrcnDee6qtlKi4UV0+s7lHLX1zII3Sx0uiJrIXl7GGMudqaS52oF3pBxHJBWo9uDK+uhmpaJ9TSVFDC7gq8VERbUz7kHXoBDm+kS0t7Bz55XtZt9SU9XeGmACjtstFG+rlmEcbxPUOge4EjAbGWuySeZa4csZUU+w1ZVx3M1V7ayetFCGvpKMQtp+GndKN23UeurtJwefMchsKnY+B07jSTtpqcMtsccIjyGNpKl045556tWn8MZ55wgyptr6W51d1h2fNLdxQ00E28payNzHOlfK0sLujdIjDick4dyHTOeyu0xvVwudBNFRMqaFsT3Ooq0VUTmyawPS0tIcN27LSPUe1L9sv9bT3WU1e646lpafSYtbWmCWWT0hn02u3mkt5ZAIzz5ZbN7P1Vru9wuFbXw1UtXBBAIoKXcRwiIykaRqccHe9pJyDz5gAOiREQEREBERAREQEREBERAREQEREBERAREQEREBERAREQEREBERAREQEREBVKn+2wf4b/8AVitqpU/22D/Df/qxBkiIgKGmqIYpalss0bHGQHDnAH7jVMiDLjaX3mDxAnG0vvMHiBYogy42l95g8QJxtL7zB4gWKIMuNpfeYPECcbS+8weIFiiDLjaX3mDxAnG0vvMHiBYogy42l95g8QJxtL7zB4gWKIMuNpfeYPECcbS+8weIFiiDLjaX3mDxAnG0vvMHiBYogy42l95g8QJxtL7zB4gWKIMuNpfeYPECcbS+8weIFiiDLjaX3mDxAnG0vvMHiBYogy42l95g8QJxtL7zB4gWKIMuNpfeYPECcbS+8weIFiiDLjaX3mDxAnG0vvMHiBYogy42l95g8QJxtL7zB4gWKIMuNpfeYPECcbS+8weIFiiDLjaX3mDxAnG0vvMHiBYogy42l95g8QJxtL7zB4gWKIMuNpfeYPECcbS+8weIFiiDLjaX3mDxAnG0vvMHiBYogy42l95g8QJxtL7zB4gWKIMuNpfeYPECcbS+8weIFiiDLjaX3mDxAq8k8U1bFuZWSYjfnS4HHNqmRAREQFDFG+eSf7eRgY8NAaG4+6D2g+tTLyh+/Vf4o/6GoHCO96n+DPKnCO96n+DPKrL3NYxz3kNa0ZJPQBV6eugqJTHG5+vTqAfG5mR6xkDI/gg84R3vU/wZ5U4R3vU/wZ5VaRBV4R3vU/wZ5U4R3vU/wZ5VaRBV4R3vU/wZ5U4R3vU/wZ5VaRBV4R3vU/wZ5U4R3vU/wZ5VaRBV4R3vU/wZ5U4R3vU/wZ5VaRBV4R3vU/wZ5U4R3vU/wZ5VaRBV4R3vU/wZ5U4R3vU/wZ5VaRBV4R3vU/wZ5U4R3vU/wZ5VaRBV4R3vU/wZ5U4R3vU/wZ5VaRBV4R3vU/wZ5U4R3vU/wZ5VaRBV4R3vU/wZ5U4R3vU/wZ5VaRBV4R3vU/wZ5U4R3vU/wZ5VaRBV4R3vU/wZ5U4R3vU/wZ5VaRBV4R3vU/wZ5U4R3vU/wZ5VaRBV4R3vU/wZ5U4R3vU/wZ5VaRBV4R3vU/wZ5U4R3vU/wZ5VaRBQqoHxUs0jamYuYwuGQzHIf/ClSXaoWMeWa34JAGcaSe0fgrFw/sFT/hO/0Krz/wBdTf4h/wChyINw/wB5m+DPKm4f7zN8GeVToiUG4f7zN8GeVNw/3mb4M8qnRBBuH+8zfBnlTcP95m+DPKp1RvVzhtFtmrKjm1g5NHVxPQBBPuH+8zfBnlWLQ+OqYwyve1zHHDg3qC31AesrOiqYqykiqad2qKVoc0/gV5J/bYv8N/8Aq1BMiIgLyh+/Vf4o/wChq9XlD9+q/wAUf9DUFl7gxjnHOAMnAyfgtMKmF9XUPimNa3h5H+gfSiGR6A04xn4+j1W6RBycjodNZw5pg11vmLhTg4yNOMntIyewHn+Ks1PDCkqxb8brgZd9p9vA06v+b73Xmt/VQtqaaaB5IZKwsJHXBGOSkU3RZqZIqK3XSGVsdPSx8PLrc1oYPvR4z8f81ToqeKkiontpg2Q26Qytjbpe8jd8sjnnr8V0SJcs5y3MpZ7m2JrKN8MlO4yRwsywkOZjUTycRn1ZClhp6WmtVTM2ki1b6VhLRo9HfEYJHPSMDP4Bb5EuWaWxGPj61sBgMWiJwEDdLMkvyRzweg5j1LdIihIiIgIiICIiAiIgIiICIiAiIgIiICIiAiIgIiICIiCC4f2Cp/wnf6FV5/66m/xD/wBDlYuH9gqf8J3+hVef+upv8Q/9DkE6+Y7R2q3y236T7lLQUj7jC2dkdU6FplY36sh5NfjIHpO5A9p9a+nKnerdFd7PX22pdI2Csgkp5HRkBwa9paSMgjOD6kHy+7/VDbDfm7L6OD/o3XceYs53+lm733/8uN9nV6XXK6umiu0X0g2r63raGqza63d8LRvp9P2tJnOqV+ez1YweueXYogjpp4qqninppY5oJWh8ckbg5r2kZBBHIgjtWs2oqqGitwqLnQmsp2PGQImyaCeQOHH8s/ituo6mCKpgkhnY2SKQaXNd0IQVbHLTz2uCaipTSU8g1MiLGswCeuG8ufX81PJ/bYv8N/8Aq1TtAa0BoAA5ADsUEn9ti/w3/wCrUEyIiAomtmjkkMUkYa92rDoySOQHrHqUq5667Z2G018tFcK/dVMWNbNzI7GQCOYaR0IWTDwq8Wezh0zM+EXY8TFw8KO1iVREeM2b7VVd7B4R8yaqrvYPCPmXLftE2W/en8vL5U/aJst+9P5eXyrNsWZ5dXSdGDbstzKesaup1VXeweEfMmqq72Dwj5ly37RNlv3p/Ly+VP2ibLfvT+Xl8qbFmeXV0nQ27LcynrGrqdVV3sHhHzJqqu9g8I+Zct+0TZb96fy8vlT9omy370/l5fKmxZnl1dJ0Nuy3Mp6xq6nVVd7B4R8yaqrvYPCPmXLftE2W/en8vL5U/aJst+9P5eXypsWZ5dXSdDbstzKesaup1VXeweEfMmqq72Dwj5ly37RNlv3p/Ly+VP2ibLfvT+Xl8qbFmeXV0nQ27LcynrGrqdVV3sHhHzJqqu9g8I+Zct+0TZb96fy8vlT9omy370/l5fKmxZnl1dJ0Nuy3Mp6xq6nVVd7B4R8yaqrvYPCPmXLftE2W/en8vL5U/aJst+9P5eXypsWZ5dXSdDbstzKesaup1VXeweEfMmqq72Dwj5ly37RNlv3p/Ly+VP2ibLfvT+Xl8qbFmeXV0nQ27LcynrGrqdVV3sHhHzJqqu9g8I+Zct+0TZb96fy8vlT9omy370/l5fKmxZnl1dJ0Nuy3Mp6xq6nVVd7B4R8yaqrvYPCPmXLftE2W/en8vL5U/aJst+9P5eXypsWZ5dXSdDbstzKesaup1VXeweEfMmqq72Dwj5ly37RNlv3p/Ly+VP2ibLfvT+Xl8qbFmeXV0nQ27LcynrGrqdVV3sHhHzJqqu9g8I+Zct+0TZb96fy8vlT9omy370/l5fKmxZnl1dJ0Nuy3Mp6xq6nVVd7B4R8yaqrvYPCPmXLftE2W/en8vL5U/aJst+9P5eXypsWZ5dXSdDbstzKesaup1VXeweEfMmqq72Dwj5ly37RNlv3p/Ly+VP2ibLfvT+Xl8qbFmeXV0nQ27LcynrGrqdVV3sHhHzJqqu9g8I+Zct+0TZb96fy8vlT9omy370/l5fKmxZnl1dJ0Nuy3Mp6xq6nVVd7B4R8yaqrvYPCPmXLftE2W/en8vL5U/aJst+9P5eXypsWZ5dXSdDbstzKesaup1VXeweEfMmqq72Dwj5ly37RNlv3p/Ly+VP2ibLfvT+Xl8qbFmeXV0nQ27LcynrGrpphUywvjdLCGvaWnERzz/wDUvZ43PMZY4Ncx2oZbkdCPWPWuY/aJst+9P5eXyp+0TZb96fy8vlTYszy6ukm3ZXmU9Y1dNpqe9h8I+ZNNT3sPhHzLmf2ibLfvT+Xl8qftE2W/en8vL5U2LM8urpOht2W5lPWNXTaanvYfCPmTTU97D4R8y5n9omy370/l5fKn7RNlv3p/Ly+VNizPLq6TobdluZT1jV02mp72Hwj5k01Pew+EfMuZ/aJst+9P5eXyp+0TZb96fy8vlTYszy6uk6G3ZbmU9Y1dNpqe9h8I+ZGRyb9sksjHaWloDWEdSPxPqXM/tE2W/en8vL5VsbHtVZr5VvprXWb+djDIW7p7cNBAzlwA6kKtWUx6I7VVExHlK1Gby9cxTTiRM+cN2iItdsi/Pf0q/wC/t0/9r/tMX6EX57+lX/f26f8Atf8AaYu97vfU1fxn/sOB7xfTU/yj/kuTREXsXjBERAREQEREBERAREQEREBERARdjV7Msg2ivDCKPgIG1room10bpGhkchj9AP15BDcgjPLn2rW0FgirrfNNT1NQ+aKnfUOxSO3I0tLi0yZ5OwMfdxnlla0ZrDmL33bvXybM5TFibW37/TzaBF1sFofNR1VFpomxwULas1jocSuLoOIEI54J+8NWM4aez0Vr6q22iK0MrorjXv3r5Yo2OoWNy9jWH0jvTgHeN5jPby9c05miZtrPiirLVxF9I8GiRdBV7NSU8d+ldUN3dsldEwlmDUFsrY3EDPIDW0nr1A7cirarZTVVtra6trXU0NNJFHpZDvHPLw88hqAyNHaemfVg2jHw5pmqJ3a21VnL4kVRTMb+Pd3X0alFuo7NC24y01RVTHDWPiFNTGWSVr2hzSG5AHokE5Pb2raQ2KitU9zkvD95DSGBrWvieC/fML25YHNIcAOY1DHPrjBrVmcOnx/HlqtTlcSrw7uPnpLkUW/rbTCytrJql7aSgj3JaaWN0md6zXHpa9+ebQScu5LOmsVA6vmpKm41McrYXVLHRUjXtfEId8DkyNIcW9mDzxz9U7Th2v4X4T+96NmxL28bcY/e5zqLcTWdsslvNqmkqoa15hY6WIRObICAWuAc4Dk5pznoVrKuOOKqmjgl30THlrJNOnWAeRx2ZWSnEpr4MdWHVRxRIiK6giIgIiICIiAiIgIiICIiAvoX0If711f/AJJ//cjXz1fQvoQ/3rq//JP/AO5GtD2p9JieTf8AZf1eH5vtyIi+fvoYvz39Kv8Av7dP/a/7TF+hF+e/pV/39un/ALX/AGmLve731NX8Z/7Dge8X01P8o/5Lk0RF7F4wREQEREBERAREQEREBERAREQbeS869oLjc9xji+J+y1/c3zHt6454156c8diuw7SQsp2h1DI+obRPomniSI2B0ZZrazTydzyeZBJPQnI5tFhqy+HVa8eHezU5jEpvafHudBNtK+WamPDNZFDQupN21/3nOp9wZCcdcaeXqaB+K1ctbrtFNQ7vG5nlm15662xjGPw3f+f4KmimnBoot2Y4f7rKKsauu/anj/mkOgu+0r7lWXaZ1M2KOtiMTImv5Q5mZKT09IktOenN2ezCxs9XRQbOXOKui3+9qqbTGyYRyYDZsuacHpkA8iPS/ELQoq7PRFHYp3Ru9LaLbRXNfbq3zv8AW+roI9oGOlreIpZNxUNiYG08+6exsTdLW6sHLcYyMcyAeWErL9T1tTU8TQOFFO2n+xhn0uY6GPdtIcWnlgu5EHr15ZXPomzYd729Z8NINpxJi1/SPHWW6feY6iapbW0r30c26xFFLoczdMLI8OLT0aSDy557Fi69E3eWt4cBrqV9IyIP+60wGFvPHMgYP447Fp0VowKI7u6ys49c9/ff8/suisVf9X2C5ve6EmQhtM0vG8bKQWucG9QND38+mdPaOXOoimjDimZq75VrxJqppp7oERFkUEREBERAREQEREBERAREQF9C+hD/AHrq/wDyT/8AuRr56voX0If711f/AJJ//cjWh7U+kxPJv+y/q8PzfbkRF8/fQxERAREQEREBERAREQEREBERAREQEREBERAREQEREBERAREQEREBERAREQEREBERAREQEREBERAREQEREBERAREQEREBERAREQEREBERAWndcbjLW10VHQUssNJKInPkqnMe4mNj+Td2R/fA+92LcLQxWNk9yus9YKkNmqGujEdVIxj2CGNuSxrgDza4cxnl6sLPgfD+acT7f3HjDXzHxPljD++/ytPhPfZZN/oG0tNO982J4W1DWshfI5rHDILg0HA/E+oqWovNBTxwyST/AGcrBI17GOe0MPRxIBDW/icBULzBXGpZHSwVElEIQ2OOmnbAGvyfvnIdpxpxpz28uir2ikuFqpaEtonVExt9NSvYJWNET4w7Ook9PT6tDunRZ/g4M09q+/7Xj9j8sE4+NFfZmN33tP7N/BvH3GlZvtUuNzMynf6J5SP0aR07d4zn05/gU+saXidxvftd9w+nSf6zd73HT2OeenZ15Ln7lDcGz3GOG11NQya4U1WyWOSINLIxBqHpPBz9k4dPUsJqG61U7qiClfRySXPfDfPYXRx8JuS/0XEEh2cDPqzySnLYc03mqOH3jjaPzxv0RVmsWKrRTM7/ALTwvP44W6t1PfrZA17pKoYZUGkOljnfa6dWgYHM49Xby68lO26UjqM1QkcYg7QRu3a9Xs6Mas/hjK5mooJbTV0raWk3jDdhJDHrGZGiiLSck/ey13XGSPxyrdRa6qpikqZoJ2udXcXw0U+7l07kRadbXAB397k7HZlWqy+BFp7W6Yvxjpb++CKczjz2o7O+Jtwnrfv8uLeRXKllbTlsh/2iQxRhzHNOsNc4ggjLThpPPHRe/WNLxO43v2u+4fTpP9Zu97jp7HPPTs68lohZnTx0A4Srpo+OdUTaq57pg3cPYHGQOyDnQMNceX5rD+j8nF7vTU8J9Z8RvOLfvN3wmjOvVr+/yxnOPwVPg4F5+aeEz3ffz9PVb4+YtHyxxiO/7eXr3fZ0H1jS8TuN79rvuH06T/Wbve46exzz07OvJK240tDq4qXRphkqD6JP2ceNZ5Ds1N5defJc1VWSeCR27pq6opxcxUARVhEzo+E3eRI6QO+/ywXZx+ChltN0qKevG4qBHJRVsFPHU1DZJGbxsOhrnajnLmSHqcDGSr05bAmaZ7e62/fH76flSrNY8RVHY333bp/fX8OioK2cXB1DcZaPijFvY44NRLmAgF7s/dySAG8+3meySsu9JSVZppRUvmDGyFsNLLNhpJAJLGkDJa74KhQWuohvdNX1DQ6aSnnFRIDya9zoSxg7dIDHAfwJPMq/BTyt2gralzcQyUsEbXZHNzXzFwx16Pb8Virpwr38O7dvvb/WairFta1t/fv3Wvv4eTGS90DKWnqN7I+KeMTMMcL3nQRkOIaCWjn1OFYFwpCZRv2YihbUPd/dEbtWHZ6Y9B3wWitNJXWqjoncDJUSm3U9LJEyRg3T4w7OSXAEHXjIz07VHQWGrbV0kFVoNDHb6WGZwdneyRGT0MddOXAn14A7Sr1YGDF/m4eMb/x+38mOnMY89n5ePhO78/tuHFuZL5b46emndOdzURtlY8RvIDD0c7A9Ec+rsKZ9zpGzOhMpMomFOWBjidZa12MAdNLgSegHUjBWktFJcLVS0JbROqJjb6alewSsaInxh2dRJ6en1aHdOizitVRBtJVXRkRcZKkM0l4IMJhiaXtBPIh7OfQkA9fRUTg4MTMdrdETbfG+d27w/vimMfHmmmezvmYvundG/f4/1w4ukREWk3xERAREQEREBERAREQEREBERAREQEREBERAREQEREBERAREQEREBERAREQYPjjkdG57GudG7UwkZLTgjI9RwSP4ErNEQsIiICIiAiIgIiICIiAiIgIiICIiAiIgIiICIiAiIgIiIG4m72Pwz803E3ex+GfmrKIK24m72Pwz803E3ex+GfmrKIK24m72Pwz803E3ex+GfmrKIK24m72Pwz803E3ex+GfmrKIK24m72Pwz803E3ex+GfmrKIK24m72Pwz803E3ex+GfmrKIK24m72Pwz803E3ex+GfmrKIK24m72Pwz803E3ex+GfmrKIK24m72Pwz803E3ex+GfmrKIK24m72Pwz803E3ex+GfmrKIK24m72Pwz803E3ex+GfmrKIK24m72Pwz803E3ex+GfmrKIK24m72Pwz803E3ex+GfmrKIK24m72Pwz803E3ex+GfmrKIK24m72Pwz803E3ex+GfmrKIK24m72Pwz803E3ex+GfmrKIK24m72Pwz803E3ex+GfmrKIK24m72Pwz803E3ex+GfmrKIK24m72Pwz803E3ex+GfmrKIK24m72Pwz803E3ex+GfmrKIK24m72Pwz803E3ex+GfmrKIK24m72Pwz803E3ex+GfmrKIK24m72Pwz803E3ex+GfmrKIK24m72Pwz80VlEBERARcV9Ku2tVsRarRPb7N9c1tzucNrgpeKFPmSRry06y0jq0Dngc85GFqdm/pHvM22Vu2b2y2Nn2crLnFLJQyC4R1jJjE3U9pLANJDefw9aD6Wi1VXtJY6O6x2yrvNtguUmAyklqmNmdnphhOTn+Cznv1ngfcWT3W3xvtwY6ta+pYDSh4ywy5PoBw5jVjPYg2SLS1m1eztEyjfW3+007KxjZaZ0tZGwTsd0czJ9IHsIyr4udAboLaK2lNxMHEilErd7udWneaM506uWrGM8kFtFr473apKWuqY7nQvp6GV8FXK2oYWU8jMamSHOGuGRkHBGVWj2r2els812jv1pfaoXBkta2sjMMbiQAHPzpByQOZ7Qg3KKnUXW301ypbdUV9JFcKsONPTPma2WYNGXFjCcuwOZwOSqO2msLbG29OvdrFnecNrzVx7gnUW4EmdP3gR16jCDbooqupgo6WaqrJoqemhY6SWWV4YyNgGS5xPIAAEklaqybWbOX6qfS2O/2i5VLGGR0VHWxzPawEAuIa4nGSBn8Qg3SLVf0jsf1F9d/XNt+pff+KZw/3tH9ZnT970evXl1UV62s2dsVS2nvd/tNtnc3W2OsrI4XFvrAcQcIN0iipKmCspYaqjminpp2NkilieHMkY4ZDmkciCCCCFKgIiICIiAiIgIiICIiAiIgIiICIiAiIgIiICIiAiIgIiICIiAiIgIiIPiv/ipkpYtldkZLhXVNvombTUjp6ylcWzU8YZNqkYQCQ5oyQQCcgcivnuztbYZPpU2Qrfo92t2m2xufFcNWNvLJJ201G8ESyNkfGwsIHq6/5H9WIg/Ev0zPiqb7tzBBb6W23eG4unZA22TVNZVRMIcaninkiGLSC7SzAwAMYOV0f0hvlqfpS28uEsba7YeGtsdXe2QHMssHD5iLR0dHkkuHX7uMcyP1uiD8ifTWLZUbYXm222122iE9ppo7TK21S10tybuvQZS8zHTtbybqYARgnmeS3WzFJe9otv8AYsbKbUCx1o+jykMtaKOOs1hs+l8Za84B14yeoLcdpX6hRB+S46CuZ9GO1TLq+e8UlD9Ikkt9fDDoNXTMMe+fu29AXYdpHIfllbXb6o2Lr/oL+kW4fR/ZKm30E01C2WpMLoKarc2oiwYYy70Q3ODhjMk9q/T6IPzdb6O61X05fRrtZtCJYLhfjc3xUTjyo6SOl+wix7WHuc78X/gvlTaO63//AMNDqurEtLYdmhopGA44yrmrRrlPrayOUsH/ADOd6l+5kQfNv/ETtHR7OfRJfjWyFslxgfbaZoaTrllY4Y5Dl6IecnA9H1kBfJ/oVvmxrPpssVJsrPSmOTZFtukfT0b4BUVzJBJIXZY0lxjjLi89cYznkv0Zf9nrXtB9W/W9LxH1dWx3Cl+0czdzx50P9EjOMnkcg9oS47PWu4320Xmtpd5crTvuCm3jhut60Mk9EHDstAHpA47MIPyB9SbT/wD4TvrX+l3/AOW/3H9WRe/6f7RnX9/0+n/L0XRfSpQ1F8+kD6TK3Zm32a8UlNaiLpVXekLhbpIoHNLKV+f60hpOcYDhz6L9ZIg5X6J//wBrNjf/AJLRf9hi6pEQEREBERAREQEREBERAREQEREBERAREQEREBERAREQEREBERAREQFG+eFji18sbXDqC4AqREEXEwd/F+sJxMHfxfrClRBFxMHfxfrCcTB38X6wpUQRcTB38X6wnEwd/F+sKVEEXEwd/F+sJxMHfxfrClRBFxMHfxfrCcTB38X6wpUQRcTB38X6wnEwd/F+sKVEEXEwd/F+sJxMHfxfrClRBFxMHfxfrCcTB38X6wpUQRcTB38X6wnEwd/F+sKVEEXEwd/F+sJxMHfxfrClRBFxMHfxfrCcTB38X6wpUQRcTB38X6wnEwd/F+sKVEEXEwd/F+sJxMHfxfrClRBFxMHfxfrCcTB38X6wpUQRcTB38X6wnEwd/F+sKVEEXEwd/F+sJxMHfxfrClRBFxMHfxfrCcTB38X6wpUQRcTB38X6wnEwd/F+sKVEEXEwd/F+sJxMHfxfrClRBFxMHfxfrCcTB38X6wpUQRcTB38X6wnEwd/F+sKVEEXEwd/F+sLKOaKQ4jkY49cNcCs0QEREBERBr73e7VYaVlVfLnQ22me8RtlrKhkLHPIJDQXEDOATj8CorFtHY9oN/wDUN5ttz3Gne8FVMm3erOnVpJxnBxnrgrVbZf7x7Cf/ADqT/wDzqxY/SdI5uzEMLKqopjU3S20xfT1D4JCyStha9rXsIcMsLgcEHBKDrEXycvbbW7QWcVl+nYdo4qKihbdZN6/Vb4JjEaiVxeyPJkedLgc8h10nn6aqvFwporTS1M9RutrpKFkI2iqWZiba3zGJ1bG3ekNky7BB9JoaSQMoPvCL45snd9pTLsnDQOjudVwd6jqYbhcpIoyYa6njad42OUylnNjXuaC5pLiQXEGTZy87VS3axtpo6asrZf6RcTS1V0ljgburnExmmQRPL92DoZljcNJxp+6Q+tVlRHR0k9TPr3ULHSP0Mc92AMnDWgknl0AJPYqdhvltv9G+rs1XHWUrZDFvo8ljnADOl3R2M4yMjII6ggfJbhtxUVbbtdp6ma2UtKbI2eJlUXxQlt5qYKktcMBzXNiIJwNTAMjsXWbCVt5rNudopLzLNHFUW6gq6a3vPKjY+WraGkdNbmxsc8+s4yQ0IO/RfNNr6yek2tpKyzXCoqKiO6UdDW0stfJEynjldGMR0wZom1Me95e52Wlpw46S0av652q+oNe7pvq3+lvDcf8AWkvFbr673e73W6xp0/Z6d7jR+lB9fRfKaKp2iq9oX3J8lBSRtvUlCH1N9nYHQNqCwRij3W6Mjoxlp16iXNdn+6qVmqpYqapvLL/caq6N2tltvCyVr3RRwuuJiMO5zp5ROLwSNQAGCGgBB9jRfJmcZR7G3y/0NTcKi7zXiroTxN0qNxHCbq6H0WkuZCGRDk9rMtDScHmDt9m7JV1xuVqv1UYqaB0M0VPb9pqyoqYnkSBxkmxFKGOGnSwlwy1x9WA+hIvi1pr/AOjexP0a3yWuvVVPdXU761k1xqKl1XI+21LmxtbI8tBfKWYaMAu0eyMVqu57aUXEx09Ua2//ANJ3xtpjM4Qta6yGfcNHRzGPOWtOA5zASWklwD7ki0+x5p3bMW2SjramvglhbM2pqZHPkl1+kXO1HI5k+j0b90AAADcICIiAiIgIiICIiAiIgIiICIiAiIgIiICIiAiIgIiICIiAiIgIiIIpqaCeSCSeGKSSneZIXPYCY3lrmlzSeh0uc3I7HEdpUFXa7fW1tHWVlDS1FXRlxpp5YWvfAXABxY4jLcgDOMZwrM80VPE6WeRkUber3uDQPzKrT3S305YKiupIi9oe0Pma3U09CMnp+KCOuslqr6eqp662UNTBVyCWojmp2PbM8Na0OeCMOIaxoyexoHYFUqNkdm6m38BUbP2eWh3on4eSijdHvAwMD9JbjUGANB64GOi2NZUyRzRwU0TJaiRrnhsjyxulpaDzAPtDsWENwjfbJK2RpYyISbxuc4LCQ7+PNpQe0lrt9EKUUdDS04pYnQU4ihazcxuLSWMwPRaSxmQOXoj1BUbpsns5do4o7pYLRWxwvkkjbU0UcgY+R2qRwDmnBc70nHtPMrN91ngBFZSNjlewPiYybVrJc1uCdIwcvb6+q9ddJ43mnkpYxWlzWsjbNljg4OIOrTkcmO7OxBJHYLPFTiCO029kDWRRiNtMwNDYnl8TcYxhjiXNH90kkYKutpoG1UlU2GIVMjGxvlDBrcxpcWtJ6kAveQOzUfWVHQVLqlkoljEU0T93IxrtQBwDyOBkYIPQLEXOgMskQraUyRnD2b1uWnIbzGeXMgfxKDGa0W2a6w3Oa30clygYWRVb4WmaNpzkNfjIHM8ge1Z/VtDw3D8FTcPvuJ3W6bp3u83u8xjGreenq66ufXmpIqqnlZE+KeJ7JTpjc14IecE4Hr5A/AqSORkjS6N7XtBLctOeYOCPyIIQUHWO0uvAu7rXQG6tbpFaadm/AxjGvGrGOXVazZvY+2WaWSrdSUVRdHVVXUCuNK1szWz1Ek27183YbvdPXnjOBnC6REFdlDSR0stNHSwNppXSOkibGAx5e4ueSOhLnOcT6yST1UNns9sstKaazW6jt9OXF5ipIGxMLj1OGgDKvIgqMtdAyChgZQ0rYaEtNJGIWhtOWtLG7sYwzDSWjGMAkdF79W0PE8RwVNxG+4ne7pure7vdbzOM6t36Grrp5dOStIgipaaCkh3VLDFBFqc7RGwNblxLnHA7SSSfWSVKiICIiAiIgIiICIiAiIgIiICIiAiIgIiICIiAiIgIiICIiAiIgIiIKN1ilfwssMRm3E28dECAXjS5vLJAyC4HmexVYKKoYy2amYMdXLO9uR9m1zZcD8ca2jktwiDX3eIyCEijlqQ0nnDNupGfwOW8j28/VyKhgtbm7OTW/wBFj5Y5QQDyaXlxx+WpbZEGgrKesuD453Ub4JKdg0se9h3jt5G/AIJ5fZ4ycdV7NT1U1c25Cjla+N0YFO57Nbg1soJyHaf+Ke3sW+RBStcUjTVzzRuidUTbzduIJaAxrRnBI/u55HtWquFPJDs/JFLEHPdXh4jJGHB1WHN+II+K6JYyRskaGyMa9oIdhwzzByD+RAKDROt9XPJDK3e0hfXGoOksLom7hzO3LSSfVn735q9ZYJqSlEE7ZHOMs7zI4t5gyuLScdpDs8hjr05BbFEBERAREQEREBERAREQEREBERAREQEREBERAREQEREBERAREQEREBERAREQEREBERBSucjg6kga5zRUTbtzmnBA0OdyPZnTj81Rr5TaYqhkEk7hwk1Q0yyGTSWacYLsnnq6E9i21TA2oj0uLmkHU1zTgtPrCgjoGBkraiWWqdIwxudLpzpPUeiAAPyQa2lqzb6esM0M4lhbHLIJKp0v2ZJ9LJ6EAOyAMcvzVyS6COlnqnRf7NDMY3vDs+g04c/GOw55eoE/gvHUApqOrLRPXTTMEZD3NDnN6BueQwMk+vmepXtLao2WikoZyXsiDTIOyQjmc56gnmgPuE+imbFSA1M7HS7p8mnSxuM5ODz9JvLHU9e1UK3aVkD491FC9j6eOoa18+iWQPLsNYzSdR9HpkdQtk+1sMMDI6ioidA0sZI0jVoOMt5g8uQ/HkOagqbFBPljZ54YHQMp3wx6dL2MLsA5aSPvEciEG2REQEREBERAREQEREBERAREQEREBERAREQEREBERAREQEREBERAREQEREBERAREQEREBERBDWVUVHTmacuEYLW+iwuJJIAAABJySAo6O4QVkkkcO9EkYa5zZYXxkA5wcOAz90/BVb/KwQUsJcN7LVQFjO12mVjnY/gAT+SqXSSaKvuT6bGsU1KDlxaA0yyhx1DJHo559nVBv0XMU9VWGGhNNJFNqrnMY0VL3MczcvODIW5dzBOcHoBnlyiNwifHRU9yr20zzVVMkwFWY/Qa+Robqy04zjHTOnpyQdYtd9c0e90Zn/rdxr4aTRr1aMa9On73LqsbBVNl2coKmSYSf7Mx0khdq5hvpZPryDn8Vr2OD9n45GnLJLk17D7TXVmQR+BBBQdGi0FJUPddmN38jqo1ErZ4S8kMhAfodp6Dozn25Ko2O5RwUEFVJXSSxtod5VOmlLtEnoaRz6E5dy7eR55yg61FzWytRCauSCO4cU/g4HvzVGb7TLw8jJOP7ucesLpUBERAREQEREBERAREQEREBERAREQEREBERAREQEREBERAREQEREBERAREQEREBERAREQFG2CNtQ+cN+1exrHOz1DSSB/9R+KkRBHTwR07CyFulpe55Gc83OLifiSpERAVWGggjt9NRkOfDAIwzUefoEFpOMdrQVaRBG6CN1Qyct+1YxzGuz0DiCR/9I+CkREBERAREQEREBERAREQEREBERAREQEREBERAREQEREBERAREQEREBERAREQEREBRvghe4ufFG5x6ktBKkRBFw0HcRfoCcNB3EX6ApUQRcNB3EX6AnDQdxF+gKVEEXDQdxF+gJw0HcRfoClRBFw0HcRfoCcNB3EX6ApUQRcNB3EX6AnDQdxF+gKVEEXDQdxF+gJw0HcRfoClRBFw0HcRfoCcNB3EX6ApUQRcNB3EX6AnDQdxF+gKVEEXDQdxF+gJw0HcRfoClRBFw0HcRfoCcNB3EX6ApUQRcNB3EX6AnDQdxF+gKVEEXDQdxF+gJw0HcRfoClRBFw0HcRfoCcNB3EX6ApUQRcNB3EX6AnDQdxF+gKVEEXDQdxF+gJw0HcRfoClRBFw0HcRfoCcNB3EX6ApUQRcNB3EX6AnDQdxF+gKVEEXDQdxF+gJw0HcRfoClRBFw0HcRfoCcNB3EX6ApUQRcNB3EX6AnDQdxF+gKVEEXDQdxF+gJw0HcRfoClRBFw0HcRfoCyjhijOY42NPTLWgLNEBERAREQaraez016tMlNV0UFeG5ljpaiV0cM0gB0tkwDlmTzy1wHI6SQF88sTm2HZy50dHM+w1j73uJLdbKRtRuJHQRv3FI0jThzNMussx6UhLW89P0i92ehvdGKa5Qukja8SMcyR0T43jo5j2EOa7mebSDzPrWrbsRYW2p1vFLUbp1TxpmNbOagz6dO83+ve6tPo51Z08unJBx9h2hv1bDJZ6mtr4Kp+0DrS2tngpxVRQihFXqc1gdDryC0HTjBGWg5C2m2dJtBbbHb6mLa+5RVQrKKhkNPSUjWStmrI4jIWvieRJu5cciG5aDpHMLe0mxNgo7ZV0FJRywwVVTxkro6qZspn0tZvBKHa2vIY3JDgTzJ5k5us2dtUdmprUykAoKeaKojj1uyJI5RM15dnLjvGhxJJ1HOc5KDkqzaG4bISXm3XSuqLxUmmZV2mWpZEySoe5zYdwd0xjSRK6Lnp6TDrhaS8z7UU+zu31w/phc4qvZyIthZDS0e6lfHboJy5wdA53pSSPJAcORwMYXcX7Z+W9bW2GtqYaT6vtLn1Uby9xmfO5rmBmnTgMGWvzqJLmt5DGTsarZ611VHe6Wel1U961ce3eOG+1QthPMHLfs2Nb6OOmeuSg+f7Wba3+12/6SeBtdyqvqrecHXwcJuaPFvgl9JskjXu0ve559B/J2BnGkQbc7b3u32/b+lss7HXa3ySy0r3RtLaOmit9PO97hj0iXyODdWcueOrWkD6PVbPWuqo73Sz0uqnvWrj27xw32qFsJ5g5b9mxrfRx0z1yVDPsrZZxf97QMJv0e6uTg9wdUM3QiDSQctGgY9HHaepJQcjTbSXms+ky47PGeSktsFxBjq93Gd61tHSymkZkH0i6SR7i4Z0ZDDyJZutqDcqzbSx2igvddaaae31tXK6jigc+R8UlK1gJmjkAAEz+gHZ6lun7PWt9TNUOpftpq1lwe8SOB37I2RNeOfL0I2tIHIjOQcnNuS30st1p7k+LNbTwy08Umo+jHI6NzxjODkxR8yMjTy6nIcJPebvuWX8XOaOmF9FpNr3MW5dHx3Ca9Wjea/wDiZ147MKreblfG3m+VsG0FdBTW/aO2WyOgZDTGB0M3A7wOLojJk8TJzDxjljouzm2Ts013bcpaaV1Q2UThhqZdxvR0k3Ord6xgHVpznnleUeyVmo7Y6gipZHU76yOvkM1TLLJJPG9j2SPke4vcQ6KPqTyaB05IOXnvN33LL+LnNHTC+i0m17mLcuj47hNerRvNf/Ezrx2YWo2Y2i2km21om1tVcza6y8XSg/2qKk4R7YX1G6ZAYhvhIBCMmXDSGSYJOnP0CbZOzTXdtylppXVDZROGGpl3G9HSTc6t3rGAdWnOeeVDbti7Hb7z9aU1PU8WJpqhglrZ5YopZnOdK+OJ7yxjnF78lrR94joSg4zZPbW/3S3/AEbcda7lS/Wu74yvn4Tc1mbfPL6LY5HPbqexrx6DOTcHGdJ2Gz95u8jti7tVXOaan2mOJLc+GJsdLqpZahu7c1gflu60nU52c55LsKXZ610tHZKWCl009l08A3eOO50wuhHMnLvs3ub6WeueuCoKHZOzUV2bcaeml4lhc6ISVMskcBcCHGKNziyPIJB0AcifWg4vZmuvsux2xtRVbRXGprdqGU28qJIKUcEXUktQ8xNZC0cyzT6evGR+Oer2KrayZ99t9wrH10tquHCNqpGMY+VpghmBcGBrcjfaeQA9Horx2ctf9HqSxtp3sttJFHDTsjmkY+JsYAZpkDtYIAA1B2fxU9ks1DZKR9PbYXRse8yyOfI6WSR5wC573kuc7AAySTgD1IPksNrkdWybZXDhK2rG0rrdBDPRQyOih+sDStc2VzTI17R6Q0uDcNA09SekpNorrcae2bOsrXQbSNrJaW4VUcTC6OKnDXPnDXNLRvGvgwMYG/5dF1X9FLP9cC58NLxIl34ZxMu4EvebnVu9fbq05zzzlULXsy47TbQ3q5xU8U1xjZRRikmfqFOzVh5fhpbI7UM6emhgDjjKDjXbV3+62u4PiuP1dJR19us5fTRROdM+Wsijlqo941w0OY8iPII+/nJAxudpZrrQTQ2qi2kv9VXQ0hncKSgo3zuy92mSZ72Nhazlpa0BhOhxyeZHUzbK2WY0xdQtaKdlPHG2N7mANglbLCMNIBDHsBGfxHRxBxvuydmvtY2qudNJJMItw4x1EsQljyTu5GscBIzJPovBHM8uZQcjbbretqG7Bhl6q7R9a7PS3WqdQQwOL5RweB9tHIA0b+TkAOznyVCgqNornZfo5uB2uu9NJtCynZVxw09FoaTbpZ3OZqp3EF0kQJySPScAByx3tj2Ss1jqoqm20skcsNHHQQmSpllEMDGtAjYHuIYPQZnSBqLQXZPNWKXZ610tHZKWCl009l08A3eOO50wuhHMnLvs3ub6WeueuCg4S53raoXq50dkpL9cnWUxUzXRfV7Ya2QwRykzmRzHtJMgBMTWtHUA/dGN6vO0NPV/SDdYr4Y6HZuRr6a3Np4i2UNooZ3skcW6yHF7saS0gk8yMAdreNk7NeK0VVwppZJMND2NqZY4pg3oJY2uDJMf84K1FPsFb59pNobreIGzuuFbHPG1lRK1r4mU0EYZNGCGSYfHIQHBwAdnqSEHPfSdtJd7THtDW2S63OSSz02/NLSUEBpoi2PeaaiWX0nEjBxG5rg1zfRJI1dh9I1RNBsjVR08joZayant4lYcOjFRPHAXA9hAkJB/BY7QbB7ObQzVkl2oZJhWsDKmNtVNHHPhukF8bHhrnAAAOI1DAwRgLY7V2k33Z6utzJdzNKzMM2M7qVpDo347dL2tP5IPnG15uFt2uvlLZaQRWcWK2Q109M8iejphPWguhjA9IhmrmHAtwC1rzyW2vxFr4W0bHVtbQ08VFxMNDYrfTPDQ97iJZJJvswxxDsD0S4h51HnjuKG3xsq33KogjjutTTQ09S6ORzmERl7mtbnHIOlkwcAnPPoANPU7B7O1EdPHJQyNjgh4drI6qaNrodRcInhrwHxguOGOy0A4AA5IOb2Kut62rudrqZ71V0MA2etN1lpKSGDdzy1DqgyB5fG54aRE0Ya5uBnnnmqtn2ku7tq9md3dbncrVd6maB8s9BBT0jwKeaVrqfH22MxDBcXtLSTq6Z+gWTZ612Td/VdLuN3RU9vb9o52IINe6Z6RP3d4/n1OeZOAtbbtg9nLdc6K4UlDI2poXvfSF9VM9lNqY5jhGxzy1jS17hpaA3ocZAwHKbAXnaF1o2DuV6vhubto42sngNPFHHCTSyTh7NDQ7P2WHZJGXHAbyCzs1yvjrzY62faCunprhtHc7ZJQPhphA2GHjt2GlsQkyOGj5l5zzz1W12G+jq2bP7M2mjqYnm409vZSTSQVk+hkhiDJXwekN0XHUdbAxxznquiodmbRQ0tqpqWk0RWuZ9TSgyPcWSvZIxzyScvc4TSZLiclxJ580HzvZXbe93p/0c7qdklHVxwxXepMbQampfbpajQzAw0NLGudpxzc1o6OC92BuN2+kTY2dt/qJKV7rTTMEBZG18kskLJBXEtHLLwTGGEAaXZGoYZ9AteytltVus1Db6BlPSWeQy0MbHuxE8xvjLuuXEtlkB1ZyXZ681Tr9lYaWwupNmY4qKtjtrbTSzPleRDAMBueussGS3Vk5yMjU4oNhsdc5L3sjY7rM0NlrqGCqe0DGC+NriP81t1Xt1HDbrfS0VIzRT00TYYm+y1oAA+AVhAREQEREBERAREQEREBFrb5HvIqfeROmpmzAzxtYX6maXY9Ecz6RacfgtZ9VRVDbS6qoY5SKmQHeRBxZDplLGuyOQGWcj247UG7rKwU0kcbYZZ5pAXNji05wMZPpEDAyO3tWUNbDJROqslsTQ4v1DBbpJDgf4EH4Khe4GyVVJJO2pNNGH6jTa9YcdOn7npYxqzjtxlYQ0Ur9lqijDS2SSKZkYdydhxdp1fjgjP45QWBd4wx7p6apgIYHsbIG5kBIA04J55IGDg8wvTdmNa4PpallQHNYKchutxdnGMO045Ht7CtbcC+4yw1EFPUtbTMDntfC5hJ3sT8AEDUcRnp617OXTXNlzZDU8PE6NpaYXh5w2YEhhGo/wBa3s7Cg3dFVNqo3ODHxvY4sfHJjU0+o4JHQg8j2qdULSC51bUFj2MqJ94wPaWuwGMbzB5jm09Vo6ygghstRO+jAqZK/D3Nj0yvYawEDPU5GMfkg6tFzTKaozSmgj4eEV7nwiSB2mKPcOByzLSAXasdPvD+C2VhEkNHuakO37pqh5Ijc1p+2cc884zqBAJ5j14QbNERAREQEREBERAREQEREBERAREQEREBERAREQEREBERAREQEREBERAREQEREBERARa29V5t7qGQl4ifOWSBkZeS3dSHoAT1APL1erKxpKqcUYrJRNUmpIMUEIYQxpyR6XIdMZJdjPRBtEWrF5a8U4p6OqmkmEh3bdDXM3bg1wdqcByJxyJUwuTeOZTvp6lgke6Nkr2gMc4Akgc89AeeMHHJBeRa613aK4iMxwzxCWITR71oGtvLJGCemR19faFDSX6GoiEhpqmJpEDm6wz0mzP0sIw49vXPNBt1HUQR1DAyZupoe14Gcc2uDgfiAq9wuMNDq3zZDpp5ak6QPux6cjr19IYU0FSyeWZsYcWxnSX8tJd2gdvLt/j/ABwEyIiAiIgIiICIiAiIgIiICIiAiIgIiICIiAiIgIiICIiAiIgIiICIiAiIgIiICIiAiIgr1VNv56OTXp4eUy4xnVlj2Y/D72fyVKrtLpYpIoZxHEZd8I3MLm5wdTSARlpJ1Y5c/gtm+RjHMa97WuedLQTjUcE4Hr5An8ljHPDJLJFHLG6WPGtjXAlmemR2ZQa61WcUBpcTB4gZOzAjDQd5I1/QHljTj5KJlkIvEVc6oa4xyvlAMeXkOa4aS7PQauWAOnb1W6RBz9kt1ZHaqKR1Q1lTHSNiiEkB+yBDS4OGoZPogdmMdqkmsDXUZp2TNLNxTQgSxawRC8u9IZGQ7OCOS3iIOfj2c0088fERt30M8WmKHQxm9DB6LdRwBozjPMuPRbago20QkjgIFMTqjiAwI/WB+GeeOzn+VpEBFhNNHC0OmkZG0kNBe4AZPIBRVldSUWjjKqCn15072QM1Y64z/EILCKi682xgYXXGiaHjU0mdo1DJGRz58wR+SsyVMEdPv5Jo2QYzvHOAbj156IJUULaqndTids8RgOMSB4LTk4HPp15KSSRkYaZHtYHENGo4yT0H8UGSLAzRtmbEZGCVwLmsLhqIHUgfmq810oIKgwT11LHOMAxvmaHDPTkTlBbRQ1NVT0sYfUzxQsJwHSPDQT/EqVpDmhzSC0jII7UHqKrV3Kho5BHV1tNBIRqDZZWtJHrwT+BQ3GiFK2pNZTCnccNlMrdBP4HOOwoLSKvPW0tPAyeoqYIoXkBsj5A1rs8xglZUtVT1ce8pZ4p2ZxqjeHDP8QgmREQEREBERAREQEREBERAREQEREBERAREQEREBERAREQam/tndLaxSPjjnNU7S6Rpc0fYy9QCFXglfFQ0tLE51PO+oMNQ/k5zX6XPLskYOogYOP7w5LePjY9zHPY1zmHU0kZ0nBGR6uRI/NYTUtPM2Rs0EUjZAA8PYDqA6Z9aDn33apimtz5JRww34qDpHptbK2Nr/wAPvauXLGVhRV1fWaGPqpIN9XljSxjNTIjT71rebSM5xkkZXRPpKd8YY+nhcwMMYaWAgMOMtx6jgcvwCyFPCH6xFHq1a86RnVp05/jp5Z9XJBo2VFVLTUEPGytllrp4HTNbHrcxm+xyLdP9xueSqm7XB1DSSMEr3ihhqXvaYmse9wOQ8vIwOX931/wXRso6Zk++ZTwtmwRvAwB2CSTz/Ekn+JR1FSvEIdTQOEGN0DGDu8dNPq/JBq46+okvdRRuc6OFtQA2XDcECKN27H4klxJPZnB9U9mmmnZBPPWBzqiESmmLWgxk4+7jBwM4Oc88c1sDBCS4mKMlzxITpHNwAAd/HAHP8AvIaaCGSSSGCKOSQ5e5jAC4/ie1Bpr5qra5tIKSeqgijc6TclgIe4FrfvOHQaj+YKW2pkqrjbXVDSypbSVEczTjIe18IPT4/mt41jWue5rWgvOXEDqcYyfyA+CxEETZjK2JglOcvDRnnjPP/wBLfgPUg1Ur6tu0NXwcEEuaWDVvZjHj05sYw12e31JT0zqSrt8UxaY8TvOPuiVzg4AfwBeB+AW3EbBI6QMaJHANLscyBnAz+GT8SvJ4YqiJ0c8bJY3dWPaHA/kUGgvUbZzVw6WmldLRtcGjkXmcas/jp0f5KjNPJXcNFPkut09PHKT/AHpTUNaD+kE/+tdWylgZA2FkETYWkFrAwBoIOQQPwIBXpp4TrzDH6bw93oj0nDGCfxGBz/AIOZqp55Kme5RUNTIIZRupWlmndMyH8i7VzzIenP0equUr6uStuwo4aSWB87fTlmI6wRf3Q05GMdoW8jYyONscbWtY0Ya1owAPUAsYYIoGlsETI2nGQxoGcAAdPwAH8AEGpo4I6S6Q087w/c0LGQuf24JEh+GjK2FrNMaGM0IxTc9HXGMnpns9X4YUlVS09WwMqoIpmA5DZGBwB/NeyU8b3QEtxuHa2ADodJb/AKOKCnfv7DF/5qm/77FkP/1yTe408OzdZ9ep2vH/ANH+SuyRskaGyMa9oIdhwzzByD+RAKwqaaCqj3dVBFMzOdMjA4Z/gUGhqRM+rphSOiib9YuEDnR6mAcM7VyBGfS19vVW7S2Zl3uIqXwyy6IiZIWFjcenhpBJ5jrnPQhbCeipaiBkFRTQSwsILY3xhzW45cgVnTU0FLFu6WGKGPOdMbA0fAIJUREBERAREQEREBERAREQEREBERAREQEREBERAREQERRvha9xcTJk+qRwH+RQSIouHZ7Uviu+acOz2pfFd80EqKLh2e1L4rvmnDs9qXxXfNBKii4dntS+K75pw7Pal8V3zQSoouHZ7Uviu+acOz2pfFd80EqKLh2e1L4rvmnDs9qXxXfNBKii4dntS+K75pw7Pal8V3zQSoouHZ7Uviu+acOz2pfFd80EqKLh2e1L4rvmnDs9qXxXfNBKii4dntS+K75pw7Pal8V3zQSoouHZ7Uviu+acOz2pfFd80EqKLh2e1L4rvmnDs9qXxXfNBKii4dntS+K75pw7Pal8V3zQSoouHZ7Uviu+acOz2pfFd80EqKLh2e1L4rvmnDs9qXxXfNBKii4dntS+K75pw7Pal8V3zQSoouHZ7Uviu+acOz2pfFd80EqKLh2e1L4rvmnDs9qXxXfNBKii4dntS+K75pw7Pal8V3zQSoouHZ7Uviu+acOz2pfFd80EqKLh2e1L4rvmnDs9qXxXfNBKii4dntS+K75pw7Pal8V3zQSoouHZ7Uviu+ayjiaw5aXk9PSeT/qUGaIiAiIgIuF+lWScHZWnghu9THU3YxzUtqrTSTzsFHVPDRIJYsAOY1xBeM6e3kDQt20kdhjkporbeaBlJV08lzhvdY6smZT1GqKOaOXfyjQJI+Y1YAa84GckPpKLgb5tzUWie8XWaGF+ytpmbR1MjGOdOZdOXPZzw5rXvjjLcZzrOfRwpbRdNq7htMy31E1moWU1vo6+sh4OSd7jPLUB0TJBM0N0tgA1Frskk4x6KDuUXza17bXJ+19nt1RV2euprjUTUr2W+lqMUr2QyyY4lx3cv9UWkBrDk5xyK8pNpNqqmvt721lkZRXK9XK0QxG3SmSDhxWbuRz+Iw/nStLmhrchxAI6oPpSL51R7Q7S0P8ASyuvtws1RbNm3yNnipLZLDLUNbRx1GWvdUPDOcoGC12dPZnlUft7eKew7R1b6V881DaKq5QSyWOtoIY3xMBbE8z43hJOQWFpIY7kOSD6gi5Sw3a+R36lte0Ytzpq6ilroeCjewQbt8TXxuLnO1/1zMPGnOD6IU0lTPWfSGyhZNJHS223tq5I2PIEsk73sj1Y6hohl5HllwPUBB0qLgNmrVLtDszRbSVN4u8N0uFK2sj3dbIyCl1t1NYIARG4MyAdbXE4OTzWglrNoNu6y2MoZ20FN/R+iu8zBUVMGqWoMv2eYJI3/wDCPpFxDcfddnkH15F87sW30bNnqmsraZ0cLLTS3a3xF7nyzwSxANjLnEl8olBaT262Z5nnYoNp743aOg2YuVPQfXkjG1tRNCx4gFGAA9zQXE6959mASeXp9PRQd4i4Sx7UXerm2Yr6s282faTlSwRQPZPT6qd9QzW8vLX5ZG4HDW4JHVaT6NNtbvthLS0V4dBurjZRXufTUFTbZIHO3YLI3SvJnb9oftYsBpa322oPqyLn9gq+ouOytJJXyb2sgfNRTy95JBK+F7/zdGT+a6BAREQEREBERAREQEREBERAREQEREBERAREQEREBERAREQEREBERBpdp7AL823Obca621NvquLgqKMRF7XmKSIgiVj2kFsr/wC76lpK3ZbgbPtDNM66bU3C6UrKOWOqkp43yRDWGxjS2KNrRvpHE4zzPU4C7KeZkETpJXaWDtxn/LtKhp66nqGSOY9zRHzeJGOjLR6yHAHH4oOd2e2OgodnrDQXGZ9W+3sdJOHEGOpqXg7yV4Iy4lz5HDsy7JBIGL2zuzFJYqp89NUVcz3UcFABO8O0xQvmdGAQASRv3NySchre3JO1o6yKsa50Al0txzfE9gP8NQGfyVhBw9L9HNLSy2p0F9vrWWjeC2xGSEspA6GSHDQYvT0tkOkyayC0cyNQO1t2yNDQ0tkhZUVkptVbNcGSyvaXzzysnbI6T0QDqNRI7DQ0ZxjAGF0aINTFs/Qs+vmytfPFept9VxSkFp+wjgLRgD0SyJvXPMnn0A5rabZCtdsVtTSUl1u13rq20VNFSU9ZPG1jS6Jwa0BrWNJJwNb8u/5sEru0Qc/YdloLTXtrH3C43CoigNLTurZGu4eElpLG6WtzksZlztTjpGSk1vqoNuYLpTRbykq6I0dWQ4AxmNxfC7BPMenM04ycub2ZI6BEHLv2OiD5Yqa8XaltcpcZLbDJGITqJLgHFhkYCSeTHtAzywprtsrBWVDZ6G4V9ol4dtJIaAxt3sLS4tjIex2A3W/BbpI1HmuiRBw162Tjrtpdk4Ka2vgtVjZvOIEjRG5jQN3TBudZxJHDJkjT9m3mSSBu3bL0Tq9teZqnj21vGio1N1j0dG66Y3ej0dOPxzq9Jb5EHMW7Y2korlQ1PH3CemtznOoKGV0e4pC5jmehpYHHDHuaNbnYB5Kps3sXFsrHT1EFwu95lttuNvoKeqfA3dQjQd2zRHGCXbqIankn0RzHNdkiDSbF2uaz7M0VJWFrq0656ksOWmeV7pJMfhre7H4LdoiAiIgIiICIiAiIgIiICIiAiIgIiICIiAiIgIiICIiAiIgIiICIiCjdQWuopicQwz65T6m6HNz+RcD+S19yk+soql1tlbPGKKePMZ1NMjtOkA9CfRPxW+RBzcMkktJcvq6qmqI442SRSGQuJlGS5ufVyZkdBqI/BZ8VPLY+NgfJxFRPvKWMk4cCcMaRn7paMn1ZJ7FvKqIzwPiEskJcMa48ah/DIKyhiZDDHFE3TGxoa0eoDkEGhmnj4a3cTWTx0j4nufMZDG4yjTgEg8jzf6PrGOxam7VtU17DPOYavgIHhnFOjcJCX6tEQ5SOyByOOgHau3RAREQEREBERAREQEREBERAREQEREBERAREQEREBERAREQEREBERAREQEREBERAREQEREBERBQutwZb30TppIooJZjHI+V2kNG7e4c84HNoH5qGG9UstVWbupp5aSCKJ28idr9Jzngt5Z5+i3A68/xVutpnz1NBIwtDYJjI7PaDG9vL83BVq2iqn1NZNSysjfLDDGw5IOWveXdnLIdgHnj1ckHr73QshEpdOWF+7OKaQlr+Q0uAblpOoYBxnPJWG3CmcPvuB1MZpcxzXBzwC0YIz2j+HPPQrWUtpqmUdRHK+MyS1sNSMyOfhrTESC4jJPoH/Lp2ZSQtn2qjdFI1zYYtc7Bz0vGQzP4kSOP5BBfp7nSVFS6CGUuka5zCCxwGppw4ZIwSMdPVz6JSXOkq5jFTyFz9OsZY5oc3OMtJGHDmOYytXZ6aomkbI/dCmgraqVhBOtzjJIzBGMY9InOfVyXlLbrrBWirfJBUTNgfEN5O/DnOcw6sacNGGnkB6uZ7A2FNeqGpYXxSyafs+b4XsyJHaWEZAyCe0cldlnjifCyR2HTP0MGOp0l2Pg0/BaGSx1DaHcRvjeW09HCMyOj1GGQudzAJbkEYI55UkdoqZYaZlZM7THVOm0sqZHOYzduaGiTk4+kc88ciQg2M11o4ow90jiC57AGRuc7LHFruQBOAR16LCpvNDTMa+SV7mmLf5jifIBH7R0g4HI8z6iqP1VWxUUVPTTgMbLO5wMz2kh8hc0l4GokA8xkZJ6qCXZ6Wa2Ngkka2WO3tpGmOV7Q94aRl+MZaD0Bz1PJB0NTPHTQPmndpjYMk4z/kOq11nvMFfFMXSNa+N8uQWuaNDXuaDz/ADPqz2K1dKZ9VRujiLRIHskZq6EteHAH8CRhaK1W6oraWq4p0UbHCsp27sknL5jqJyB0LeX/2Qbo3WjbTSTvlcyONzWv1xuaQXEAciM4JI59F79a0e7heZS1s0wgYHMcDvDn0SCMg8u3C01ZQTUtBM9zY2zS1FK1uqoln6TNxlzz0y48gPirFVZ56uLMzoo5ZKl07wxxIZ9gY26TgZIOk9B2oNk+50bJaqN0wD6XRvRpPo6vujpzJ9QUtHVw1kbn07nENcWODmFjmn1EEAjqFp6a010LKuRs8Taupjj1vaSBrEj3OAOOQw8NB6jHTkrFqpaq3QVTpWtmknqWvAErnkNIYw5c4ZOME/l2dgX7jU8HRTT6dTmj0W+048mj8yQPzVWmuQZb3zXDDJYZNzKImOd6eoAaWjJ56mkD8QpLlQ8e+nZI4imY4yPDHuY4uH3cEYIGST16gKlLZXRyu4OQ7qSSGWQTSvedUcjXZBdk82gjr2N/FBaN5oWvax8kjHuaH6XwvaWtJLQXAj0Rlp5nHZ6wrD6+nZVimdIRKcD7pIBPQF2MAn1E5WouNNUVl4uFPDuhHNRRRSueSC1rnTDLcDmevLl2c1ant9Q+slDDFw008VQ9xcdbXM0eiBjBB0DnkdSgniu1JLVNp2Ol3jpHRNJgeGF7c6gHkaTjS7t7F7RXairWF9PNqYGbzU5rmgt9YyBkev1dqght0zODy6P7GtnqXYJ5tfvcAcuv2g/zWtstunrbHScS6KON1t4eMxkkkSNbkkY5EaR6+1BuHXihZSS1T5iyGMtDy+NzSNRABwRnBJ64ws6m50lNPJDNMGyRwOqXt0k4jHIu5D/LqqE1sqaxsz6sU7ZJHU7Sxji5uiKTWeZA5nLuWPVzVMWCrMFRvJonzy0k9LrJPRwjbHnl6mEn8XHGUHRyzxxPhZI7Dpn6GDHU6S7Hwafgo4K2nn4fdSauIiM8XokamDTz/AA+83r61qaK11rKyCWd7WwxzCQQmpkn0/ZyNJDnjPMvby6DH4qOhortS/V3+z0D+EpTTf2p4153fpf1fL7nT8UGxqL1Q09PBPJLIYpojOxzIXv8AswAS44BwPSHXHVWX1tPHUtp3PIkccfcOkHsBdjAP4E5Wk+pq19ubSvNO3dWx9FGQ9x1Pc1gJPLkAWfjnPZ0VmotD33V1QMOikmZM7VUSNDS0NAAjaQ133Qcn4HCDZNrad+60yZ3sr4Geieb26tQ/LQ74LGOvpZGQObKNM0JqGEggGMacu59PvN6+ta6msroaqmqN44yMq5p3gzPLND97jDD6IPptzyHbz9del2dMVLBC6Z2fq+SklJme8BzgwZYHHAHou6Y7OXqDcQ3GlmhklZI7RHjVqY5p59ORGTns9fYpqWoiqot5CSW5wQ5paQfUQeYP8VqprZU1kdU6rMUc0oha1sMjgMRvLx6WAQSSenT8Vbs9G+jglErWtkkkMjgJXy9gHNz+ZOAPV/BAiu1JLVNp2Ol3jpHRNJgeGF7c6gHkaTjS7t7F7RXairWF9PNqYGbzU5rmgt9YyBkev1dqght0zODy6P7GtnqXYJ5tfvcAcuv2g/zWtstunrbHScS6KON1t4eMxkkkSNbkkEciNI9fag3jblSmmnnL3NjgaXSa43NLQBnOkjOMfhzUYu1IaWWo1SiOKRsTw6B4eHnTgaCNRzqb2dq1FRb6yKmmhip43y1rmwOLqqWUNjDXOJc9wOM8wAByLupU0VLXTz18VRDFE6SppqtrmSOewhrmBzclo5gQ5/8AUEF/66oRFvHSStG93Gl0EjXa9OrTpLc508+nNTi40paxwmGl8T5gSCPQaQHE+rGocjzWpuNNUQXCCSHcuknuO9ja8kDApS0gnHL7p9fYsxZZXT0Jkkj3Ue/dO0Z9MySNk0j/AJdTfhy7UFua+UEMMcrpZDG+EVALIXvxGeYc7AOkdeuOh9S9kvNHFNPFIZ2ugYZJCaaQNa0Z9LOnGPRdg9uOWVq5dnpZrY2CSRrZY7e2kaY5XtD3hpGX4xloPQHPU8lsLlbpqn613boxxVE2mZqJ5OG85nl09Mf5oLjq+mbNURGUbynDXStAJLdWdP8AEnHQc/ipKWoiqot5CSW5wQ5paQfUQeYP8VpnWORzarVKC6aOAucHFhdIyR73HI5tB1AAjmB/AK/Z6N9HBKJWtbJJIZHASvl7AObn8ycAer+CC+iIgIiICIo3yOa4gQyOHrBbj/MoJEUW9f7vL8W/NN6/3eX4t+aCVFFvX+7y/FvzTev93l+LfmglRRb1/u8vxb803r/d5fi35oJUUW9f7vL8W/NN6/3eX4t+aCVFFvX+7y/FvzTev93l+LfmglRRb1/u8vxb803r/d5fi35oJUUW9f7vL8W/NN6/3eX4t+aCVFFvX+7y/FvzTev93l+LfmglRRb1/u8vxb803r/d5fi35oJUUW9f7vL8W/NN6/3eX4t+aCVFFvX+7y/FvzTev93l+LfmglRRb1/u8vxb803r/d5fi35oJUUW9f7vL8W/NN6/3eX4t+aCVFFvX+7y/FvzTev93l+LfmglRRb1/u8vxb803r/d5fi35oJUUW9f7vL8W/NN6/3eX4t+aCVFFvX+7y/FvzTev93l+LfmglRRb1/u8vxb803r/d5fi35oJUUW9f7vL8W/NN6/3eX4t+aCVFFvX+7y/FvzTev93l+LfmglRRb1/u8vxb803r/d5fi35oJUUW9f7vL8W/NZRvc44dE9g9biP/sUGaIiAiIgItfe6+pt1KyWjtNddZHPDDDRvha9owTqJlkY3HIDkc8xy641uyW1LdorKy7utVwtVulp46qCevfTgTRPbqDhu5XloDcE69PUfjgOiRaml2ksVXbn3CkvVsnoGSNhdUxVUbomvc4NDS8HGolzQBnOSB2rxu09gdZpbw2+Ws2mJ2iStFXHuGHIGDJnSDkgdepCDbotJJtbs3HbqW4SbQWhtBVuLKepdWxiKZwOCGO1YcQQRyPVSXLaewWu4U9Bcr5a6OuqA10NNUVccckgcS1pa0kEgkEDHUhBt0UUNTBPJPHBNFJJTvEczWPBMby1rg1wHQ6XNdg9jge0LUXe/GCGI2SnhvNU58oNJBWRMlc2J2iUs1kNcWSFjHAlunVzOcNIbxFTtFa2426Gpa6nL3AtlEEwmYyRpLXsDxjOlwc08hzB5DotXa9tdlbvXxUNq2lsldWy53dPTV8Usj8Ak4a1xJwAT/AFB0CLV2raKyXeodBabxbq6dsbZXR01UyVwY4AtcQ0k4IIIPbkKWkvNrrLjU2+juVFUV9N/X00U7Xyxf8AxNBy380F9FqrftHY7jdam2W+822ruVNq39JBVMkmi0uDXamA5bhxAORyJwsJ9qdn6dle+e+2qJlvcG1jn1kbRTEnSBJk+gSSAM45oNwi0Ft202Wuj5223aSyVjoIjPKKevikMcYIBe7DjhoJHM8uYUsW1mzktqqLpFf7Q+2U7gyarbWxmGJxIADn6sAkkDme0IN0i11vvtouVNS1FuutBV09VI6GnlgqGSNmeGucWsIOHOAY4kDnhpPYVVuu12zdoeWXbaCz0LxI6Itqa2OI62ta5zfScOYa9hI6gPae0IN2i0cW1+zUtpfdItobO+2Ml3D6ttbEYWyYB0F+rSHYIOM55hWbrf7NaLfDX3a7W+hoZnBsVRU1LIo3kgkBrnEAkgEjHYCg2aLX2292q6R00lsudDWR1LJJIHU9QyQSsY4Ne5paTqDXOa0kdCQD1WwQEREBERAREQEREBERAREQEREBERAREQEREBERAREQEREBfOrba68/QlsvQmlnbV0tFan1NK6MiQthdA+aIsPPUWse3Se04X0VEHxbbxwulFtHc2WeuktFVNYaZtPU0j6d9XIy45kaI5Q13NskTcuABx1wFtLpBU3isuVyttsuEVBNWWBkbJqOSCR7oLgHzSbtzQ8NbG5mXEAYYewZX0u52+ludMyCui3sTJoahrdRbiSKRskZ5EdHsacdDjByOStIOLvsotW1ldX3Cgrq6hrbbDSQMpaKSqxIySZ0jXBjToDxJFzdhp0czyXy/aCx3mKzm2VbL9x82yNroOEpLeammrqmM1IfDPMI3bsAvaC4SRkCQnJwMfoREHxnaGovdq2g23ls1XtPBdJq2Oe3UVNZt/RVjhRUzGl8xgcGtL2OY4iVmkNzyPM509q2g+ubTBb6SrpDUy7RwTVxjLRRxTXOOVsmSPvOjY4x+skO5tBX2NEHJfRbavqTZE25tLJSQwXK4thhe0giI1s5jIzzILC0g9oIPatFs7ba6LZT6IIZaKpZLQ7ji2OicHU+LVUMO8GPRw9zW88cyB1K+lIg+L/ROBWbM/RlBbbNW0ZtsAqa2aSldFE6N9HI3LZCNMm8kkjfhpJ5elghTbKxHZ+G1zbS3Pat79n6WWort9b4mUUOiF4kdvmwNfM05c4Bj5HE6S7JBK+sWm30totVHbbfFuaKjhZTwR6i7RGxoa0ZJJOABzJypaumgrKWalrIYp6adjo5YpWBzJGOGC1wPIggkEFB8g2EusQ2u2VZU0d3o56mmvDXCstdTTtbU1NTFViLXJGGl2iKc8iR9mefMZ636ONEFvtVsqrRWMu9rtzKWqr5qMxsLxpD2slcAZA9zdeWamnGSQcA9lNTQTyQSTwxSSU7zJC57ATG8tc0uaT0Olzm5HY4jtKlQfOooK+i+ja7tZaeKq/rivlbTVFKZvQdc5XiYRHBk0sIlaB97DcHmCuMr6W51km1dcGbSPikfs++OtdZ91O4RV73yvhgEWpxjbh2Hsc7kMgtLV94RB8RpKK+Qx0dbZ6G5V1RLtXLUQ1dxo3U8sjH2ySHiaiPSzQxsh08mM1NY3A1Oydm7ZmptX0e/SvaqSnramWq4l1O58bnSVsj7ZAHSNwPTL5df3eWrIHTC+tog4X6RKSsN5slxjrrzR0FNDUxTPtNGyrmEjzFoO7dFLluGSAkNyNQ5gErXW6meyr2Et1LS36U0tdU3SonuNKGGOJ8FWwa3sa2Jri+ZobE3DmtIy0YX0tEHxV9LXW+7WeoqJdpLTE2baIOqLVanVcn2tzjkia5pglw17Gl4dpGQ0YODz+k7A1N0rNlKSa+ifjXPmAdUQCCWSISvET3xgDQ90YY4twMEkYHQdCiAiIgIiICIiAiIgIiICIiAiIgIiICIiAiIgIiICIiAiIgoXjUymMzauopxH/dhawmQkgAek0888h06rySSe32KaaplNRUQQvlc5wAyQCccgB+HQLy785rY0/ddVDI9eGPI/zAP5KxdGtfbKxjxlroXgj1jSUGprKist744HVbp31DBpe9jRu3GSNhIwBy+0zg56L2Woq4a5tt4yRz5XR6Z3MZra1zZSRyGn/hHs7VUuMr5YIppDqkZSMka7HR28Yc/Fo+CnrXH623v/EZPA1p9QLX+d3xQbS1yyuNXDNIZX08273jgAXAsa4ZxgZ9LHIdivLT0lDSVzqx1bSwVDhUvwZYw7HotHLI5cmj4Kf6jtP7roP/AOuz5INb9Zz8fp38284vcbncjc6NWM7zT97Tzxq68sLZ3B80ldS0kE76feMkldIxrS7DS0YGoEdX+rsWqja2KlZTRNaynZcg1rGgAACTUAPzWzryWXi2ubyJErCfwIBx8QPggpUdRWXCV8Dat0D6dh1PYxp3jt7IwEgg8vsycDHVQsuVVVW2quUdQ6JlNCyTctY0tf8AZNkOcjP97HIjosbfI6KR74zpe+kkkccdXCV5z8XO+KjjAjttxgYAIjBAC3+MbWn/ACACDo7hVtoqYzOjkl9NjAyPGpxc4NAGSB1I6lUpb0yGQxz0dXG5kYmlyGERMLnDLiHEf3SeWeR/jiS/f2GL/wA1Tf8AfYtNf5HC7XKIH7OS2xhw9f2jx/o4/FBvpLjCzf5bJ9jUR0zsAc3P0YI59PtB/mri5espKd9VcKl9PE6pZc6VrZSwF7R/s/IHqOp+K6hAREQEREBERAREQEREBERAREQEREBERAREQEREBERAREQEREBERARE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User\Desktop\скачанные файл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34264"/>
            <a:ext cx="2880320" cy="512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5935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32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285720" y="1500182"/>
            <a:ext cx="578647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50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Кейс </a:t>
            </a:r>
            <a:r>
              <a:rPr lang="en-US" sz="50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hub.kyivstar.ua</a:t>
            </a:r>
            <a:endParaRPr lang="ru-RU" sz="50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1357298"/>
            <a:ext cx="14097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142844" y="34532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Задачи </a:t>
            </a:r>
            <a:r>
              <a:rPr lang="en-US" sz="3600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SEO</a:t>
            </a:r>
            <a:endParaRPr lang="ru-RU" sz="36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4857760"/>
            <a:ext cx="957269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Грамотная техническая оптимизация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Получение позиций по коммерческим и </a:t>
            </a:r>
            <a:r>
              <a:rPr lang="ru-RU" sz="2500" b="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брендовым</a:t>
            </a: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фразам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Получение дополнительного коммерческого трафика</a:t>
            </a:r>
            <a:endParaRPr lang="ru-RU" sz="25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677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32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142984"/>
            <a:ext cx="14097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142844" y="3071810"/>
            <a:ext cx="607223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Поисковая уникальность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Смысловая уникальность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Релевантность контента запросам пользователей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Читабельность текста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Структурированность контента. Заголовки </a:t>
            </a:r>
            <a:r>
              <a:rPr lang="ru-RU" sz="2500" b="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h1-h4</a:t>
            </a:r>
            <a:endParaRPr lang="ru-RU" sz="25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Оптимизация по тегам </a:t>
            </a:r>
            <a:r>
              <a:rPr lang="ru-RU" sz="2500" b="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Title</a:t>
            </a: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и Description</a:t>
            </a:r>
            <a:endParaRPr lang="ru-RU" sz="25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42844" y="11429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Как решаем задачу</a:t>
            </a:r>
            <a:endParaRPr lang="ru-RU" sz="36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2214554"/>
            <a:ext cx="650085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Индивидуальные рекомендации по </a:t>
            </a:r>
            <a:r>
              <a:rPr lang="ru-RU" sz="25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контенту</a:t>
            </a:r>
            <a:endParaRPr lang="ru-RU" sz="25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4032" y="4285179"/>
            <a:ext cx="3240000" cy="257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83938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71500" y="8572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600" dirty="0" smtClean="0">
                <a:solidFill>
                  <a:srgbClr val="0070C0"/>
                </a:solidFill>
                <a:latin typeface="+mj-lt"/>
              </a:rPr>
              <a:t>SEO</a:t>
            </a:r>
            <a:r>
              <a:rPr lang="ru-RU" sz="3600" dirty="0" err="1" smtClean="0">
                <a:solidFill>
                  <a:srgbClr val="0070C0"/>
                </a:solidFill>
                <a:latin typeface="+mj-lt"/>
              </a:rPr>
              <a:t>шники</a:t>
            </a:r>
            <a:r>
              <a:rPr lang="ru-RU" sz="3600" dirty="0" smtClean="0">
                <a:solidFill>
                  <a:srgbClr val="0070C0"/>
                </a:solidFill>
                <a:latin typeface="+mj-lt"/>
              </a:rPr>
              <a:t> в зале</a:t>
            </a:r>
            <a:endParaRPr lang="ru-RU" sz="3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050" name="Picture 2" descr="C:\Users\User\Downloads\risovach.ru (1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" b="2578"/>
          <a:stretch/>
        </p:blipFill>
        <p:spPr bwMode="auto">
          <a:xfrm>
            <a:off x="0" y="1747231"/>
            <a:ext cx="9144000" cy="506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5791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32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142984"/>
            <a:ext cx="14097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142844" y="2928934"/>
            <a:ext cx="64294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Навигационная цепочка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Ссылки на социальные сети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Мероприятия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Разметка статей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sz="25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42844" y="11429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Как решаем задачу</a:t>
            </a:r>
            <a:endParaRPr lang="ru-RU" sz="36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5984" y="2214554"/>
            <a:ext cx="764385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Формирование микроформатов и разметки</a:t>
            </a:r>
          </a:p>
        </p:txBody>
      </p:sp>
      <p:pic>
        <p:nvPicPr>
          <p:cNvPr id="14338" name="Picture 2" descr="http://golovolom.com/puzzles/002_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3571876"/>
            <a:ext cx="2571750" cy="1990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0389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32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142984"/>
            <a:ext cx="14097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142844" y="11429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Как решаем задачу</a:t>
            </a:r>
            <a:endParaRPr lang="ru-RU" sz="36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00496" y="2561294"/>
            <a:ext cx="500066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Настройка статических URL-адресов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Настройка редиректов 301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Настройка языковых </a:t>
            </a:r>
            <a:r>
              <a:rPr lang="ru-RU" sz="2500" b="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URL</a:t>
            </a: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Рекомендации по пагинации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Карта сайта html и xml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Оптимизация картинок 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Оптимизация скорости загрузки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Оптимизация под </a:t>
            </a:r>
            <a:r>
              <a:rPr lang="ru-RU" sz="2500" b="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Mobile</a:t>
            </a:r>
            <a:endParaRPr lang="ru-RU" sz="25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14546" y="2214554"/>
            <a:ext cx="664373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Формирование технических рекомендаций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744" y="2866520"/>
            <a:ext cx="3600000" cy="34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93778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32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142984"/>
            <a:ext cx="14097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285984" y="2214554"/>
            <a:ext cx="64294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Рост целевого трафика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-357222" y="11429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Что получаем</a:t>
            </a:r>
            <a:endParaRPr lang="ru-RU" sz="36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4214818"/>
            <a:ext cx="6400788" cy="241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94" y="3071810"/>
            <a:ext cx="9000000" cy="113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60859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32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142984"/>
            <a:ext cx="14097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-357222" y="11429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Что получаем</a:t>
            </a:r>
            <a:endParaRPr lang="ru-RU" sz="36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2143116"/>
            <a:ext cx="64294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Улучшение видимости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857" y="3214686"/>
            <a:ext cx="885029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024991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39750" y="857250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Кейс </a:t>
            </a:r>
            <a:r>
              <a:rPr lang="en-US" sz="4400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WebPromoExperts</a:t>
            </a:r>
            <a:endParaRPr lang="ru-RU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3796" name="Picture 2" descr="C:\Users\woronyuk\Downloads\download (19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5813"/>
            <a:ext cx="9144000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9866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39750" y="857250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В основе контент</a:t>
            </a:r>
            <a:endParaRPr lang="ru-RU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блог;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вебинары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3200" b="0" dirty="0" smtClean="0">
                <a:solidFill>
                  <a:schemeClr val="tx1"/>
                </a:solidFill>
              </a:rPr>
              <a:t>онлайн-конференции;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WebPromoExperts.TV;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t="15625" r="2818" b="12109"/>
          <a:stretch>
            <a:fillRect/>
          </a:stretch>
        </p:blipFill>
        <p:spPr bwMode="auto">
          <a:xfrm>
            <a:off x="1835696" y="4435212"/>
            <a:ext cx="5688632" cy="237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9629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39750" y="857250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Боремся за крутые ссылки</a:t>
            </a:r>
            <a:endParaRPr lang="ru-RU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t="6453" r="32667" b="61567"/>
          <a:stretch/>
        </p:blipFill>
        <p:spPr bwMode="auto">
          <a:xfrm>
            <a:off x="35496" y="2076284"/>
            <a:ext cx="9070177" cy="286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2218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39750" y="127788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Работаем над социальной активностью</a:t>
            </a:r>
            <a:endParaRPr lang="ru-RU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0000" r="19904" b="18222"/>
          <a:stretch/>
        </p:blipFill>
        <p:spPr bwMode="auto">
          <a:xfrm>
            <a:off x="2241046" y="2806126"/>
            <a:ext cx="4347178" cy="335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0976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39750" y="857250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Улучшаем поведенческие</a:t>
            </a:r>
            <a:endParaRPr lang="ru-RU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8" name="Picture 2" descr="http://www.cossa.ru/upload/medialibrary/6d8/webinars_effect_9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52936"/>
            <a:ext cx="9108504" cy="189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066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39750" y="1143000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Что получилось?</a:t>
            </a:r>
            <a:endParaRPr lang="ru-RU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100000"/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63" y="2178050"/>
            <a:ext cx="7715250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>
              <a:buFontTx/>
              <a:buAutoNum type="arabicPeriod"/>
              <a:defRPr/>
            </a:pPr>
            <a:r>
              <a:rPr lang="ru-RU" sz="3200" b="0" dirty="0" smtClean="0">
                <a:solidFill>
                  <a:schemeClr val="tx1"/>
                </a:solidFill>
                <a:cs typeface="Times New Roman" pitchFamily="18" charset="0"/>
              </a:rPr>
              <a:t>30 </a:t>
            </a:r>
            <a:r>
              <a:rPr lang="ru-RU" sz="3200" b="0" dirty="0">
                <a:solidFill>
                  <a:schemeClr val="tx1"/>
                </a:solidFill>
                <a:cs typeface="Times New Roman" pitchFamily="18" charset="0"/>
              </a:rPr>
              <a:t>000 подписчиков в рассылке</a:t>
            </a:r>
            <a:endParaRPr lang="uk-UA" sz="3200" b="0" dirty="0">
              <a:solidFill>
                <a:schemeClr val="tx1"/>
              </a:solidFill>
              <a:cs typeface="Times New Roman" pitchFamily="18" charset="0"/>
            </a:endParaRPr>
          </a:p>
          <a:p>
            <a:pPr marL="914400" indent="-914400">
              <a:buFontTx/>
              <a:buAutoNum type="arabicPeriod"/>
              <a:defRPr/>
            </a:pPr>
            <a:r>
              <a:rPr lang="ru-RU" sz="3200" b="0" dirty="0" smtClean="0">
                <a:solidFill>
                  <a:schemeClr val="tx1"/>
                </a:solidFill>
                <a:cs typeface="Times New Roman" pitchFamily="18" charset="0"/>
              </a:rPr>
              <a:t>1</a:t>
            </a:r>
            <a:r>
              <a:rPr lang="en-US" sz="3200" b="0" dirty="0" smtClean="0">
                <a:solidFill>
                  <a:schemeClr val="tx1"/>
                </a:solidFill>
                <a:cs typeface="Times New Roman" pitchFamily="18" charset="0"/>
              </a:rPr>
              <a:t>4</a:t>
            </a:r>
            <a:r>
              <a:rPr lang="ru-RU" sz="3200" b="0" dirty="0" smtClean="0">
                <a:solidFill>
                  <a:schemeClr val="tx1"/>
                </a:solidFill>
                <a:cs typeface="Times New Roman" pitchFamily="18" charset="0"/>
              </a:rPr>
              <a:t> 000 </a:t>
            </a:r>
            <a:r>
              <a:rPr lang="ru-RU" sz="3200" b="0" dirty="0" err="1">
                <a:solidFill>
                  <a:schemeClr val="tx1"/>
                </a:solidFill>
                <a:cs typeface="Times New Roman" pitchFamily="18" charset="0"/>
              </a:rPr>
              <a:t>фанов</a:t>
            </a:r>
            <a:r>
              <a:rPr lang="ru-RU" sz="3200" b="0" dirty="0">
                <a:solidFill>
                  <a:schemeClr val="tx1"/>
                </a:solidFill>
                <a:cs typeface="Times New Roman" pitchFamily="18" charset="0"/>
              </a:rPr>
              <a:t> на </a:t>
            </a:r>
            <a:r>
              <a:rPr lang="en-US" sz="3200" b="0" dirty="0" err="1">
                <a:solidFill>
                  <a:schemeClr val="tx1"/>
                </a:solidFill>
                <a:cs typeface="Times New Roman" pitchFamily="18" charset="0"/>
              </a:rPr>
              <a:t>Facebook</a:t>
            </a:r>
            <a:endParaRPr lang="ru-RU" sz="3200" b="0" dirty="0">
              <a:solidFill>
                <a:schemeClr val="tx1"/>
              </a:solidFill>
              <a:cs typeface="Times New Roman" pitchFamily="18" charset="0"/>
            </a:endParaRPr>
          </a:p>
          <a:p>
            <a:pPr marL="914400" indent="-914400">
              <a:buFontTx/>
              <a:buAutoNum type="arabicPeriod"/>
              <a:defRPr/>
            </a:pPr>
            <a:r>
              <a:rPr lang="ru-RU" sz="3200" b="0" dirty="0" smtClean="0">
                <a:solidFill>
                  <a:schemeClr val="tx1"/>
                </a:solidFill>
                <a:cs typeface="Times New Roman" pitchFamily="18" charset="0"/>
              </a:rPr>
              <a:t>1</a:t>
            </a:r>
            <a:r>
              <a:rPr lang="en-US" sz="3200" b="0" dirty="0">
                <a:solidFill>
                  <a:schemeClr val="tx1"/>
                </a:solidFill>
                <a:cs typeface="Times New Roman" pitchFamily="18" charset="0"/>
              </a:rPr>
              <a:t>2</a:t>
            </a:r>
            <a:r>
              <a:rPr lang="ru-RU" sz="3200" b="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200" b="0" dirty="0" smtClean="0">
                <a:solidFill>
                  <a:schemeClr val="tx1"/>
                </a:solidFill>
                <a:cs typeface="Times New Roman" pitchFamily="18" charset="0"/>
              </a:rPr>
              <a:t>000 </a:t>
            </a:r>
            <a:r>
              <a:rPr lang="ru-RU" sz="3200" b="0" dirty="0">
                <a:solidFill>
                  <a:schemeClr val="tx1"/>
                </a:solidFill>
                <a:cs typeface="Times New Roman" pitchFamily="18" charset="0"/>
              </a:rPr>
              <a:t>подписчиков на </a:t>
            </a:r>
            <a:r>
              <a:rPr lang="en-US" sz="3200" b="0" dirty="0">
                <a:solidFill>
                  <a:schemeClr val="tx1"/>
                </a:solidFill>
                <a:cs typeface="Times New Roman" pitchFamily="18" charset="0"/>
              </a:rPr>
              <a:t>YouTube</a:t>
            </a:r>
            <a:endParaRPr lang="ru-RU" sz="3200" b="0" dirty="0">
              <a:solidFill>
                <a:schemeClr val="tx1"/>
              </a:solidFill>
              <a:cs typeface="Times New Roman" pitchFamily="18" charset="0"/>
            </a:endParaRPr>
          </a:p>
          <a:p>
            <a:pPr marL="914400" indent="-914400">
              <a:buFontTx/>
              <a:buAutoNum type="arabicPeriod"/>
              <a:defRPr/>
            </a:pPr>
            <a:r>
              <a:rPr lang="ru-RU" sz="3200" b="0" dirty="0" smtClean="0">
                <a:solidFill>
                  <a:schemeClr val="tx1"/>
                </a:solidFill>
                <a:cs typeface="Times New Roman" pitchFamily="18" charset="0"/>
              </a:rPr>
              <a:t>5</a:t>
            </a:r>
            <a:r>
              <a:rPr lang="en-US" sz="3200" b="0" dirty="0" smtClean="0">
                <a:solidFill>
                  <a:schemeClr val="tx1"/>
                </a:solidFill>
                <a:cs typeface="Times New Roman" pitchFamily="18" charset="0"/>
              </a:rPr>
              <a:t>5</a:t>
            </a:r>
            <a:r>
              <a:rPr lang="ru-RU" sz="3200" b="0" dirty="0" smtClean="0">
                <a:solidFill>
                  <a:schemeClr val="tx1"/>
                </a:solidFill>
                <a:cs typeface="Times New Roman" pitchFamily="18" charset="0"/>
              </a:rPr>
              <a:t>0 </a:t>
            </a:r>
            <a:r>
              <a:rPr lang="ru-RU" sz="3200" b="0" dirty="0">
                <a:solidFill>
                  <a:schemeClr val="tx1"/>
                </a:solidFill>
                <a:cs typeface="Times New Roman" pitchFamily="18" charset="0"/>
              </a:rPr>
              <a:t>тыс. просмотров на </a:t>
            </a:r>
            <a:r>
              <a:rPr lang="en-US" sz="3200" b="0" dirty="0">
                <a:solidFill>
                  <a:schemeClr val="tx1"/>
                </a:solidFill>
                <a:cs typeface="Times New Roman" pitchFamily="18" charset="0"/>
              </a:rPr>
              <a:t>YouTube</a:t>
            </a:r>
            <a:endParaRPr lang="ru-RU" sz="3200" b="0" dirty="0">
              <a:solidFill>
                <a:schemeClr val="tx1"/>
              </a:solidFill>
              <a:cs typeface="Times New Roman" pitchFamily="18" charset="0"/>
            </a:endParaRPr>
          </a:p>
          <a:p>
            <a:pPr marL="914400" indent="-914400">
              <a:buFontTx/>
              <a:buAutoNum type="arabicPeriod"/>
              <a:defRPr/>
            </a:pPr>
            <a:endParaRPr lang="en-US" sz="3200" b="0" dirty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defRPr/>
            </a:pPr>
            <a:endParaRPr lang="ru-RU" sz="3600" dirty="0"/>
          </a:p>
        </p:txBody>
      </p:sp>
      <p:pic>
        <p:nvPicPr>
          <p:cNvPr id="23557" name="Picture 2" descr="http://www.broadview-heights.org/ImageRepository/Document?documentID=9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376738"/>
            <a:ext cx="5456238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628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843359"/>
            <a:ext cx="8228013" cy="1433513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 smtClean="0">
                <a:solidFill>
                  <a:srgbClr val="0070C0"/>
                </a:solidFill>
              </a:rPr>
              <a:t>Старые инструменты начали использовать по-новому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3.bp.blogspot.com/-4Cdcb5VBORc/ToGDpJR7-zI/AAAAAAAAAzg/V9iF-FXAozk/s1600/mario-with-wrench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59" y="2113327"/>
            <a:ext cx="3901157" cy="47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3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39750" y="857250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Трафик и продажи растут!</a:t>
            </a:r>
            <a:endParaRPr lang="ru-RU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4" t="39789" r="6666" b="23470"/>
          <a:stretch/>
        </p:blipFill>
        <p:spPr bwMode="auto">
          <a:xfrm>
            <a:off x="0" y="1844824"/>
            <a:ext cx="9143999" cy="238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sav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5" name="Picture 5" descr="C:\Users\User\Downloads\скачанные файлы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7734"/>
            <a:ext cx="9147809" cy="13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слайд веб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7642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39750" y="857250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Кейс </a:t>
            </a:r>
            <a:r>
              <a:rPr lang="en-US" sz="4400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WebPromo.Expert</a:t>
            </a:r>
            <a:endParaRPr lang="ru-RU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7" t="6453" r="19048" b="32783"/>
          <a:stretch/>
        </p:blipFill>
        <p:spPr bwMode="auto">
          <a:xfrm>
            <a:off x="0" y="1802489"/>
            <a:ext cx="9126670" cy="486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9980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39750" y="857250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Вебинары</a:t>
            </a: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– очень медленно!</a:t>
            </a:r>
            <a:endParaRPr lang="ru-RU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8" t="19640" r="21238" b="18222"/>
          <a:stretch/>
        </p:blipFill>
        <p:spPr bwMode="auto">
          <a:xfrm>
            <a:off x="173180" y="1923354"/>
            <a:ext cx="8647292" cy="491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6811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39750" y="857250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Для них это уже </a:t>
            </a:r>
            <a:r>
              <a:rPr lang="en-US" sz="4400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OutReaching</a:t>
            </a:r>
            <a:endParaRPr lang="ru-RU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t="10001" r="40762" b="19999"/>
          <a:stretch/>
        </p:blipFill>
        <p:spPr bwMode="auto">
          <a:xfrm>
            <a:off x="1844305" y="1925638"/>
            <a:ext cx="5463999" cy="493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9181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39750" y="857250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Найти формат!</a:t>
            </a:r>
            <a:endParaRPr lang="ru-RU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12907" r="36952" b="22923"/>
          <a:stretch/>
        </p:blipFill>
        <p:spPr bwMode="auto">
          <a:xfrm>
            <a:off x="1547664" y="1797535"/>
            <a:ext cx="6418228" cy="431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0" y="5814392"/>
            <a:ext cx="91440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36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http://webpromo.expert/google-qa-may/ </a:t>
            </a:r>
            <a:endParaRPr lang="ru-RU" sz="36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771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155575" y="1133872"/>
            <a:ext cx="8736905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Буржуи ссылки тоже ставят неохотно </a:t>
            </a: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</a:t>
            </a:r>
            <a:endParaRPr lang="ru-RU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AutoShape 2" descr="Встроенное изображение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12907" r="63809" b="78480"/>
          <a:stretch/>
        </p:blipFill>
        <p:spPr bwMode="auto">
          <a:xfrm>
            <a:off x="251520" y="2356475"/>
            <a:ext cx="447169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4571" r="66667" b="71715"/>
          <a:stretch/>
        </p:blipFill>
        <p:spPr bwMode="auto">
          <a:xfrm>
            <a:off x="5724128" y="2284467"/>
            <a:ext cx="2849413" cy="16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6" t="15534" r="67238" b="77092"/>
          <a:stretch/>
        </p:blipFill>
        <p:spPr bwMode="auto">
          <a:xfrm>
            <a:off x="179512" y="3734098"/>
            <a:ext cx="3909432" cy="113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8314" r="65048" b="86784"/>
          <a:stretch/>
        </p:blipFill>
        <p:spPr bwMode="auto">
          <a:xfrm>
            <a:off x="4788024" y="4012821"/>
            <a:ext cx="3958678" cy="64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40984" r="39175" b="43926"/>
          <a:stretch/>
        </p:blipFill>
        <p:spPr bwMode="auto">
          <a:xfrm>
            <a:off x="307974" y="5013176"/>
            <a:ext cx="8008441" cy="173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слайд веб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017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39750" y="857250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Ну очень крутые ссылки</a:t>
            </a:r>
            <a:endParaRPr lang="ru-RU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 descr="http://www.cossa.ru/upload/medialibrary/6dd/webinars_effect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916832"/>
            <a:ext cx="871171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9196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39750" y="1205880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Тот момент, когда </a:t>
            </a:r>
            <a:r>
              <a:rPr lang="ru-RU" sz="4400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твитит</a:t>
            </a: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Google Webmasters</a:t>
            </a:r>
            <a:endParaRPr lang="ru-RU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http://www.cossa.ru/upload/medialibrary/7ae/webinars_effect_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924944"/>
            <a:ext cx="4800600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9943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39750" y="1143000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Что получилось?</a:t>
            </a:r>
            <a:endParaRPr lang="ru-RU" sz="4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b="1">
                <a:solidFill>
                  <a:schemeClr val="bg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100000"/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63" y="2178050"/>
            <a:ext cx="7715250" cy="40934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>
              <a:buFontTx/>
              <a:buAutoNum type="arabicPeriod"/>
              <a:defRPr/>
            </a:pPr>
            <a:r>
              <a:rPr lang="ru-RU" sz="3200" b="0" dirty="0" smtClean="0">
                <a:solidFill>
                  <a:schemeClr val="tx1"/>
                </a:solidFill>
                <a:cs typeface="Times New Roman" pitchFamily="18" charset="0"/>
              </a:rPr>
              <a:t>2500 включений на онлайн-конференции</a:t>
            </a:r>
          </a:p>
          <a:p>
            <a:pPr marL="914400" indent="-914400">
              <a:buFontTx/>
              <a:buAutoNum type="arabicPeriod"/>
              <a:defRPr/>
            </a:pPr>
            <a:r>
              <a:rPr lang="ru-RU" sz="3200" b="0" dirty="0" smtClean="0">
                <a:solidFill>
                  <a:schemeClr val="tx1"/>
                </a:solidFill>
                <a:cs typeface="Times New Roman" pitchFamily="18" charset="0"/>
              </a:rPr>
              <a:t>2700 </a:t>
            </a:r>
            <a:r>
              <a:rPr lang="ru-RU" sz="3200" b="0" dirty="0">
                <a:solidFill>
                  <a:schemeClr val="tx1"/>
                </a:solidFill>
                <a:cs typeface="Times New Roman" pitchFamily="18" charset="0"/>
              </a:rPr>
              <a:t>подписчиков в рассылке</a:t>
            </a:r>
            <a:endParaRPr lang="uk-UA" sz="3200" b="0" dirty="0">
              <a:solidFill>
                <a:schemeClr val="tx1"/>
              </a:solidFill>
              <a:cs typeface="Times New Roman" pitchFamily="18" charset="0"/>
            </a:endParaRPr>
          </a:p>
          <a:p>
            <a:pPr marL="914400" indent="-914400">
              <a:buFontTx/>
              <a:buAutoNum type="arabicPeriod"/>
              <a:defRPr/>
            </a:pPr>
            <a:r>
              <a:rPr lang="ru-RU" sz="3200" b="0" dirty="0" smtClean="0">
                <a:solidFill>
                  <a:schemeClr val="tx1"/>
                </a:solidFill>
                <a:cs typeface="Times New Roman" pitchFamily="18" charset="0"/>
              </a:rPr>
              <a:t>3000 </a:t>
            </a:r>
            <a:r>
              <a:rPr lang="ru-RU" sz="3200" b="0" dirty="0" err="1">
                <a:solidFill>
                  <a:schemeClr val="tx1"/>
                </a:solidFill>
                <a:cs typeface="Times New Roman" pitchFamily="18" charset="0"/>
              </a:rPr>
              <a:t>фанов</a:t>
            </a:r>
            <a:r>
              <a:rPr lang="ru-RU" sz="3200" b="0" dirty="0">
                <a:solidFill>
                  <a:schemeClr val="tx1"/>
                </a:solidFill>
                <a:cs typeface="Times New Roman" pitchFamily="18" charset="0"/>
              </a:rPr>
              <a:t> на </a:t>
            </a:r>
            <a:r>
              <a:rPr lang="en-US" sz="3200" b="0" dirty="0" err="1">
                <a:solidFill>
                  <a:schemeClr val="tx1"/>
                </a:solidFill>
                <a:cs typeface="Times New Roman" pitchFamily="18" charset="0"/>
              </a:rPr>
              <a:t>Facebook</a:t>
            </a:r>
            <a:endParaRPr lang="ru-RU" sz="3200" b="0" dirty="0">
              <a:solidFill>
                <a:schemeClr val="tx1"/>
              </a:solidFill>
              <a:cs typeface="Times New Roman" pitchFamily="18" charset="0"/>
            </a:endParaRPr>
          </a:p>
          <a:p>
            <a:pPr marL="914400" indent="-914400">
              <a:buFontTx/>
              <a:buAutoNum type="arabicPeriod"/>
              <a:defRPr/>
            </a:pPr>
            <a:r>
              <a:rPr lang="en-US" sz="3200" b="0" dirty="0" smtClean="0">
                <a:solidFill>
                  <a:schemeClr val="tx1"/>
                </a:solidFill>
                <a:cs typeface="Times New Roman" pitchFamily="18" charset="0"/>
              </a:rPr>
              <a:t>1000 </a:t>
            </a:r>
            <a:r>
              <a:rPr lang="ru-RU" sz="3200" b="0" dirty="0">
                <a:solidFill>
                  <a:schemeClr val="tx1"/>
                </a:solidFill>
                <a:cs typeface="Times New Roman" pitchFamily="18" charset="0"/>
              </a:rPr>
              <a:t>подписчиков на </a:t>
            </a:r>
            <a:r>
              <a:rPr lang="en-US" sz="3200" b="0" dirty="0">
                <a:solidFill>
                  <a:schemeClr val="tx1"/>
                </a:solidFill>
                <a:cs typeface="Times New Roman" pitchFamily="18" charset="0"/>
              </a:rPr>
              <a:t>YouTube</a:t>
            </a:r>
            <a:endParaRPr lang="ru-RU" sz="3200" b="0" dirty="0">
              <a:solidFill>
                <a:schemeClr val="tx1"/>
              </a:solidFill>
              <a:cs typeface="Times New Roman" pitchFamily="18" charset="0"/>
            </a:endParaRPr>
          </a:p>
          <a:p>
            <a:pPr marL="914400" indent="-914400">
              <a:buFontTx/>
              <a:buAutoNum type="arabicPeriod"/>
              <a:defRPr/>
            </a:pPr>
            <a:r>
              <a:rPr lang="en-US" sz="3200" b="0" dirty="0">
                <a:solidFill>
                  <a:schemeClr val="tx1"/>
                </a:solidFill>
                <a:cs typeface="Times New Roman" pitchFamily="18" charset="0"/>
              </a:rPr>
              <a:t>5</a:t>
            </a:r>
            <a:r>
              <a:rPr lang="ru-RU" sz="3200" b="0" dirty="0" smtClean="0">
                <a:solidFill>
                  <a:schemeClr val="tx1"/>
                </a:solidFill>
                <a:cs typeface="Times New Roman" pitchFamily="18" charset="0"/>
              </a:rPr>
              <a:t>0 </a:t>
            </a:r>
            <a:r>
              <a:rPr lang="ru-RU" sz="3200" b="0" dirty="0">
                <a:solidFill>
                  <a:schemeClr val="tx1"/>
                </a:solidFill>
                <a:cs typeface="Times New Roman" pitchFamily="18" charset="0"/>
              </a:rPr>
              <a:t>тыс. просмотров на </a:t>
            </a:r>
            <a:r>
              <a:rPr lang="en-US" sz="3200" b="0" dirty="0">
                <a:solidFill>
                  <a:schemeClr val="tx1"/>
                </a:solidFill>
                <a:cs typeface="Times New Roman" pitchFamily="18" charset="0"/>
              </a:rPr>
              <a:t>YouTube</a:t>
            </a:r>
            <a:endParaRPr lang="ru-RU" sz="3200" b="0" dirty="0">
              <a:solidFill>
                <a:schemeClr val="tx1"/>
              </a:solidFill>
              <a:cs typeface="Times New Roman" pitchFamily="18" charset="0"/>
            </a:endParaRPr>
          </a:p>
          <a:p>
            <a:pPr marL="914400" indent="-914400">
              <a:buFontTx/>
              <a:buAutoNum type="arabicPeriod"/>
              <a:defRPr/>
            </a:pPr>
            <a:endParaRPr lang="en-US" sz="3200" b="0" dirty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defRPr/>
            </a:pPr>
            <a:endParaRPr lang="ru-RU" sz="3600" dirty="0"/>
          </a:p>
        </p:txBody>
      </p:sp>
      <p:pic>
        <p:nvPicPr>
          <p:cNvPr id="23557" name="Picture 2" descr="http://www.broadview-heights.org/ImageRepository/Document?documentID=9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194" y="5184494"/>
            <a:ext cx="3679998" cy="167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5334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32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214282" y="1285860"/>
            <a:ext cx="564360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4000" b="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Кейс </a:t>
            </a:r>
            <a:r>
              <a:rPr lang="en-US" sz="4000" b="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mamovediya.com.ua</a:t>
            </a:r>
            <a:endParaRPr lang="ru-RU" sz="4000" b="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6925" y="1428736"/>
            <a:ext cx="32670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-142908" y="235743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Задачи </a:t>
            </a:r>
            <a:r>
              <a:rPr lang="en-US" sz="3600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SEO</a:t>
            </a:r>
            <a:endParaRPr lang="ru-RU" sz="36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3904782"/>
            <a:ext cx="95726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Правильная склейка старого и нового контента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5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Восстановление проекта в поисковой выдаче</a:t>
            </a:r>
            <a:endParaRPr lang="ru-RU" sz="25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976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638165"/>
            <a:ext cx="8228013" cy="1433513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0070C0"/>
                </a:solidFill>
              </a:rPr>
              <a:t>Similarweb.com</a:t>
            </a:r>
            <a:endParaRPr lang="ru-RU" b="1" dirty="0" smtClean="0">
              <a:solidFill>
                <a:srgbClr val="0070C0"/>
              </a:solidFill>
            </a:endParaRPr>
          </a:p>
        </p:txBody>
      </p:sp>
      <p:pic>
        <p:nvPicPr>
          <p:cNvPr id="4" name="Picture 3" descr="C:\Users\woronyuk\Downloads\Webpromoexperts.com.ua Traffic Statistics by SimilarWeb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24383"/>
            <a:ext cx="9046633" cy="426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21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32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-357222" y="11429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Что делаем</a:t>
            </a:r>
            <a:endParaRPr lang="ru-RU" sz="36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2143116"/>
            <a:ext cx="64294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Проблема кроется в банальностях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57298"/>
            <a:ext cx="2266943" cy="74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http://sfile.f-static.com/image/liveArticleManage/big/149-847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3429000"/>
            <a:ext cx="3024182" cy="302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4320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844824"/>
            <a:ext cx="8229600" cy="3921125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3200" b="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-357222" y="11429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Что получаем</a:t>
            </a:r>
            <a:endParaRPr lang="ru-RU" sz="36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5984" y="2143116"/>
            <a:ext cx="64294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Восстановление в трафике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57298"/>
            <a:ext cx="2266943" cy="74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C:\Users\User\Desktop\Обзор   Google Analytic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71876"/>
            <a:ext cx="881062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378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68313" y="1989138"/>
            <a:ext cx="8229600" cy="392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3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71500" y="8572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+mj-lt"/>
              </a:rPr>
              <a:t>Что на самом деле происходит?</a:t>
            </a:r>
            <a:endParaRPr lang="ru-RU" sz="3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074" name="Picture 2" descr="C:\Users\User\Downloads\risovach.ru (15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8"/>
          <a:stretch/>
        </p:blipFill>
        <p:spPr bwMode="auto">
          <a:xfrm>
            <a:off x="2051719" y="1700808"/>
            <a:ext cx="52591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907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357188" y="928670"/>
            <a:ext cx="8229600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3600" dirty="0">
              <a:solidFill>
                <a:srgbClr val="000000"/>
              </a:solidFill>
              <a:latin typeface="+mj-lt"/>
            </a:endParaRPr>
          </a:p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3600" dirty="0">
              <a:solidFill>
                <a:srgbClr val="000000"/>
              </a:solidFill>
              <a:latin typeface="+mj-lt"/>
            </a:endParaRPr>
          </a:p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dirty="0" smtClean="0">
                <a:solidFill>
                  <a:srgbClr val="0070C0"/>
                </a:solidFill>
                <a:latin typeface="+mj-lt"/>
              </a:rPr>
              <a:t>Спасибо и удачи!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endParaRPr lang="en-US" sz="3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8673" name="Picture 1" descr="D:\Documents and Settings\Администратор\Рабочий стол\1394295_563348510380378_58630653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3941" y="1916832"/>
            <a:ext cx="3190027" cy="319002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5438834"/>
            <a:ext cx="78204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sz="2800" dirty="0">
                <a:solidFill>
                  <a:schemeClr val="tx1"/>
                </a:solidFill>
                <a:cs typeface="Times New Roman" pitchFamily="18" charset="0"/>
              </a:rPr>
              <a:t>5</a:t>
            </a:r>
            <a:r>
              <a:rPr lang="uk-UA" sz="2800" dirty="0" smtClean="0">
                <a:solidFill>
                  <a:schemeClr val="tx1"/>
                </a:solidFill>
                <a:cs typeface="Times New Roman" pitchFamily="18" charset="0"/>
              </a:rPr>
              <a:t>0% скидки по коду </a:t>
            </a:r>
            <a:r>
              <a:rPr lang="en-US" sz="2800" dirty="0" err="1" smtClean="0">
                <a:solidFill>
                  <a:schemeClr val="tx1"/>
                </a:solidFill>
                <a:cs typeface="Times New Roman" pitchFamily="18" charset="0"/>
              </a:rPr>
              <a:t>iforum</a:t>
            </a:r>
            <a:endParaRPr lang="uk-UA" sz="28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sz="2000" b="0" dirty="0" smtClean="0">
                <a:solidFill>
                  <a:schemeClr val="tx1"/>
                </a:solidFill>
                <a:cs typeface="Times New Roman" pitchFamily="18" charset="0"/>
              </a:rPr>
              <a:t>*на все курс</a:t>
            </a:r>
            <a:r>
              <a:rPr lang="ru-RU" sz="2000" b="0" dirty="0" err="1" smtClean="0">
                <a:solidFill>
                  <a:schemeClr val="tx1"/>
                </a:solidFill>
                <a:cs typeface="Times New Roman" pitchFamily="18" charset="0"/>
              </a:rPr>
              <a:t>ы</a:t>
            </a:r>
            <a: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  <a:t> академии </a:t>
            </a:r>
          </a:p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0" dirty="0" err="1" smtClean="0">
                <a:solidFill>
                  <a:schemeClr val="tx1"/>
                </a:solidFill>
                <a:cs typeface="Times New Roman" pitchFamily="18" charset="0"/>
              </a:rPr>
              <a:t>WebPromoExperts</a:t>
            </a:r>
            <a:r>
              <a:rPr lang="en-US" sz="2000" b="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endParaRPr lang="uk-UA" sz="2000" b="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  <a:t>при оплате в </a:t>
            </a:r>
            <a:r>
              <a:rPr lang="uk-UA" sz="2000" b="0" dirty="0" err="1" smtClean="0">
                <a:solidFill>
                  <a:schemeClr val="tx1"/>
                </a:solidFill>
                <a:cs typeface="Times New Roman" pitchFamily="18" charset="0"/>
              </a:rPr>
              <a:t>апреле</a:t>
            </a:r>
            <a:endParaRPr lang="ru-RU" sz="2000" b="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8376" y="1916832"/>
            <a:ext cx="3537629" cy="319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слайд веб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699343"/>
            <a:ext cx="8228013" cy="1433513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err="1" smtClean="0">
                <a:solidFill>
                  <a:srgbClr val="0070C0"/>
                </a:solidFill>
              </a:rPr>
              <a:t>Prodvigator</a:t>
            </a:r>
            <a:endParaRPr lang="ru-RU" b="1" dirty="0" smtClean="0">
              <a:solidFill>
                <a:srgbClr val="0070C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775679"/>
            <a:ext cx="8228013" cy="45243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8" t="44390" r="53048" b="11620"/>
          <a:stretch/>
        </p:blipFill>
        <p:spPr bwMode="auto">
          <a:xfrm>
            <a:off x="107504" y="1948295"/>
            <a:ext cx="2736304" cy="493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3" t="33203" r="52952" b="18381"/>
          <a:stretch/>
        </p:blipFill>
        <p:spPr bwMode="auto">
          <a:xfrm>
            <a:off x="3347864" y="1948295"/>
            <a:ext cx="2520280" cy="493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:\Users\User\Downloads\скачанные файлы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06006"/>
            <a:ext cx="2757190" cy="322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слайд веб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92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843359"/>
            <a:ext cx="8228013" cy="1433513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err="1" smtClean="0">
                <a:solidFill>
                  <a:srgbClr val="0070C0"/>
                </a:solidFill>
              </a:rPr>
              <a:t>Ahrefs</a:t>
            </a:r>
            <a:r>
              <a:rPr lang="en-US" b="1" dirty="0" smtClean="0">
                <a:solidFill>
                  <a:srgbClr val="0070C0"/>
                </a:solidFill>
              </a:rPr>
              <a:t> Content Explorer &amp; </a:t>
            </a:r>
            <a:r>
              <a:rPr lang="en-US" b="1" dirty="0" err="1" smtClean="0">
                <a:solidFill>
                  <a:srgbClr val="0070C0"/>
                </a:solidFill>
              </a:rPr>
              <a:t>BuzzSumo</a:t>
            </a:r>
            <a:endParaRPr lang="ru-RU" b="1" dirty="0" smtClean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85806"/>
            <a:ext cx="9113344" cy="393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75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638165"/>
            <a:ext cx="8228013" cy="1433513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0070C0"/>
                </a:solidFill>
              </a:rPr>
              <a:t>B2blogger</a:t>
            </a:r>
            <a:endParaRPr lang="ru-RU" b="1" dirty="0" smtClean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23996" r="32286" b="26858"/>
          <a:stretch/>
        </p:blipFill>
        <p:spPr bwMode="auto">
          <a:xfrm>
            <a:off x="1187625" y="1653015"/>
            <a:ext cx="7056784" cy="537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94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638165"/>
            <a:ext cx="8228013" cy="1433513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err="1" smtClean="0">
                <a:solidFill>
                  <a:srgbClr val="0070C0"/>
                </a:solidFill>
              </a:rPr>
              <a:t>PayWithaPost</a:t>
            </a:r>
            <a:endParaRPr lang="ru-RU" b="1" dirty="0" smtClean="0">
              <a:solidFill>
                <a:srgbClr val="0070C0"/>
              </a:solidFill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1" t="9481" r="26286" b="45260"/>
          <a:stretch/>
        </p:blipFill>
        <p:spPr bwMode="auto">
          <a:xfrm>
            <a:off x="949954" y="2213468"/>
            <a:ext cx="7242505" cy="387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слайд ве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3"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1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70C0"/>
      </a:hlink>
      <a:folHlink>
        <a:srgbClr val="B2B2B2"/>
      </a:folHlink>
    </a:clrScheme>
    <a:fontScheme name="укук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9069</TotalTime>
  <Words>544</Words>
  <Application>Microsoft Office PowerPoint</Application>
  <PresentationFormat>Экран (4:3)</PresentationFormat>
  <Paragraphs>208</Paragraphs>
  <Slides>53</Slides>
  <Notes>45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53</vt:i4>
      </vt:variant>
    </vt:vector>
  </HeadingPairs>
  <TitlesOfParts>
    <vt:vector size="57" baseType="lpstr"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Старые инструменты начали использовать по-новому</vt:lpstr>
      <vt:lpstr>Similarweb.com</vt:lpstr>
      <vt:lpstr>Prodvigator</vt:lpstr>
      <vt:lpstr>Ahrefs Content Explorer &amp; BuzzSumo</vt:lpstr>
      <vt:lpstr>B2blogger</vt:lpstr>
      <vt:lpstr>PayWithaPost</vt:lpstr>
      <vt:lpstr>Презентация PowerPoint</vt:lpstr>
      <vt:lpstr>Sendpulse</vt:lpstr>
      <vt:lpstr>Кейсы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Департамент Товаров Народного Потребления</dc:title>
  <dc:creator>alex</dc:creator>
  <cp:lastModifiedBy>User</cp:lastModifiedBy>
  <cp:revision>478</cp:revision>
  <cp:lastPrinted>1601-01-01T00:00:00Z</cp:lastPrinted>
  <dcterms:created xsi:type="dcterms:W3CDTF">2003-08-25T16:54:55Z</dcterms:created>
  <dcterms:modified xsi:type="dcterms:W3CDTF">2016-04-19T09:18:29Z</dcterms:modified>
</cp:coreProperties>
</file>