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44" r:id="rId2"/>
    <p:sldId id="346" r:id="rId3"/>
    <p:sldId id="353" r:id="rId4"/>
    <p:sldId id="348" r:id="rId5"/>
    <p:sldId id="356" r:id="rId6"/>
    <p:sldId id="364" r:id="rId7"/>
    <p:sldId id="378" r:id="rId8"/>
    <p:sldId id="376" r:id="rId9"/>
    <p:sldId id="366" r:id="rId10"/>
    <p:sldId id="369" r:id="rId11"/>
    <p:sldId id="370" r:id="rId12"/>
    <p:sldId id="371" r:id="rId13"/>
    <p:sldId id="372" r:id="rId14"/>
    <p:sldId id="373" r:id="rId15"/>
    <p:sldId id="374" r:id="rId16"/>
    <p:sldId id="375" r:id="rId17"/>
    <p:sldId id="387" r:id="rId18"/>
    <p:sldId id="389" r:id="rId19"/>
    <p:sldId id="388" r:id="rId20"/>
    <p:sldId id="367" r:id="rId21"/>
    <p:sldId id="381" r:id="rId22"/>
    <p:sldId id="385" r:id="rId23"/>
    <p:sldId id="390" r:id="rId24"/>
    <p:sldId id="392" r:id="rId25"/>
    <p:sldId id="355" r:id="rId26"/>
    <p:sldId id="357" r:id="rId27"/>
    <p:sldId id="377" r:id="rId28"/>
    <p:sldId id="383" r:id="rId29"/>
    <p:sldId id="394" r:id="rId30"/>
    <p:sldId id="393" r:id="rId31"/>
    <p:sldId id="343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  <a:srgbClr val="EF15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howGuides="1">
      <p:cViewPr>
        <p:scale>
          <a:sx n="50" d="100"/>
          <a:sy n="50" d="100"/>
        </p:scale>
        <p:origin x="-1236" y="-552"/>
      </p:cViewPr>
      <p:guideLst>
        <p:guide orient="horz" pos="4319"/>
        <p:guide pos="57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326"/>
    </p:cViewPr>
  </p:sorterViewPr>
  <p:notesViewPr>
    <p:cSldViewPr>
      <p:cViewPr varScale="1">
        <p:scale>
          <a:sx n="65" d="100"/>
          <a:sy n="65" d="100"/>
        </p:scale>
        <p:origin x="-3115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4958A-90DB-4589-BF82-9F590BAD8733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3E94E-1ED4-4FA4-9E37-304659A10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1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FE9BF-3F53-4D8C-8100-93531C7D0DDF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15373-9CAC-4F4C-B037-A2FED56733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448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F1502"/>
          </a:solidFill>
          <a:ln w="254000">
            <a:solidFill>
              <a:srgbClr val="EF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PF Din Text Comp Pro Light" panose="020000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  <a:latin typeface="PF Din Text Comp Pro Light" panose="02000000000000000000" pitchFamily="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PF Din Text Comp Pro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F Din Text Comp Pro Light" panose="02000000000000000000" pitchFamily="2" charset="0"/>
              </a:defRPr>
            </a:lvl1pPr>
          </a:lstStyle>
          <a:p>
            <a:fld id="{129A61D0-FACC-4EC4-BD58-768213D8B102}" type="datetime1">
              <a:rPr lang="ru-RU" smtClean="0"/>
              <a:t>20.04.2016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-99392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F Din Text Comp Pro Light" panose="02000000000000000000" pitchFamily="2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9070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3AB6-A97B-48FB-9EBC-E6334655A0B7}" type="datetime1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D326-D0F3-4370-9050-39526799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336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235E7-B24D-4AD9-BBAB-AA6DFE52E37D}" type="datetime1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D326-D0F3-4370-9050-39526799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343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yvislova\Desktop\PRP Brand\slid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37"/>
          <p:cNvSpPr>
            <a:spLocks noGrp="1"/>
          </p:cNvSpPr>
          <p:nvPr>
            <p:ph sz="quarter" idx="14"/>
          </p:nvPr>
        </p:nvSpPr>
        <p:spPr>
          <a:xfrm>
            <a:off x="463550" y="1310037"/>
            <a:ext cx="8223250" cy="5127276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3550" y="863350"/>
            <a:ext cx="8223250" cy="44668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8DD1E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515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all" baseline="0">
                <a:latin typeface="PF Din Text Comp Pro Light" panose="02000000000000000000" pitchFamily="2" charset="0"/>
              </a:defRPr>
            </a:lvl1pPr>
          </a:lstStyle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6213" indent="-176213">
              <a:spcBef>
                <a:spcPts val="0"/>
              </a:spcBef>
              <a:buClr>
                <a:srgbClr val="EF1502"/>
              </a:buClr>
              <a:buNone/>
              <a:defRPr lang="ru-RU" sz="3200" kern="1200" dirty="0">
                <a:solidFill>
                  <a:schemeClr val="tx1"/>
                </a:solidFill>
                <a:latin typeface="PF Din Text Comp Pro Light" panose="02000000000000000000" pitchFamily="2" charset="0"/>
                <a:ea typeface="+mn-ea"/>
                <a:cs typeface="+mn-cs"/>
              </a:defRPr>
            </a:lvl1pPr>
            <a:lvl2pPr marL="457200" indent="-457200">
              <a:spcBef>
                <a:spcPts val="0"/>
              </a:spcBef>
              <a:buClr>
                <a:srgbClr val="EF1502"/>
              </a:buClr>
              <a:defRPr>
                <a:latin typeface="PF Din Text Comp Pro Light" panose="02000000000000000000" pitchFamily="2" charset="0"/>
              </a:defRPr>
            </a:lvl2pPr>
            <a:lvl3pPr marL="342900" indent="-342900">
              <a:spcBef>
                <a:spcPts val="0"/>
              </a:spcBef>
              <a:buClr>
                <a:srgbClr val="EF1502"/>
              </a:buClr>
              <a:defRPr>
                <a:latin typeface="PF Din Text Comp Pro Light" panose="02000000000000000000" pitchFamily="2" charset="0"/>
              </a:defRPr>
            </a:lvl3pPr>
            <a:lvl4pPr marL="342900" indent="-342900">
              <a:spcBef>
                <a:spcPts val="0"/>
              </a:spcBef>
              <a:buClr>
                <a:srgbClr val="EF1502"/>
              </a:buClr>
              <a:defRPr>
                <a:latin typeface="PF Din Text Comp Pro Light" panose="02000000000000000000" pitchFamily="2" charset="0"/>
              </a:defRPr>
            </a:lvl4pPr>
            <a:lvl5pPr marL="342900" indent="-342900">
              <a:spcBef>
                <a:spcPts val="0"/>
              </a:spcBef>
              <a:buClr>
                <a:srgbClr val="EF1502"/>
              </a:buClr>
              <a:defRPr>
                <a:latin typeface="PF Din Text Comp Pro Light" panose="02000000000000000000" pitchFamily="2" charset="0"/>
              </a:defRPr>
            </a:lvl5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marL="0" lvl="0" indent="0" algn="l" defTabSz="914400" rtl="0" eaLnBrk="1" latinLnBrk="0" hangingPunct="1">
              <a:spcBef>
                <a:spcPts val="0"/>
              </a:spcBef>
              <a:buClr>
                <a:srgbClr val="EF1502"/>
              </a:buClr>
              <a:buFont typeface="Arial" panose="020B0604020202020204" pitchFamily="34" charset="0"/>
              <a:buChar char="•"/>
            </a:pPr>
            <a:r>
              <a:rPr lang="ru-RU" noProof="0" dirty="0" smtClean="0"/>
              <a:t>Второй уровень</a:t>
            </a:r>
          </a:p>
          <a:p>
            <a:pPr marL="0" lvl="0" indent="0" algn="l" defTabSz="914400" rtl="0" eaLnBrk="1" latinLnBrk="0" hangingPunct="1">
              <a:spcBef>
                <a:spcPts val="0"/>
              </a:spcBef>
              <a:buClr>
                <a:srgbClr val="EF1502"/>
              </a:buClr>
              <a:buFont typeface="Arial" panose="020B0604020202020204" pitchFamily="34" charset="0"/>
              <a:buChar char="•"/>
            </a:pPr>
            <a:r>
              <a:rPr lang="ru-RU" noProof="0" dirty="0" smtClean="0"/>
              <a:t>Третий уровень</a:t>
            </a:r>
          </a:p>
          <a:p>
            <a:pPr marL="0" lvl="0" indent="0" algn="l" defTabSz="914400" rtl="0" eaLnBrk="1" latinLnBrk="0" hangingPunct="1">
              <a:spcBef>
                <a:spcPts val="0"/>
              </a:spcBef>
              <a:buClr>
                <a:srgbClr val="EF1502"/>
              </a:buClr>
              <a:buFont typeface="Arial" panose="020B0604020202020204" pitchFamily="34" charset="0"/>
              <a:buChar char="•"/>
            </a:pPr>
            <a:r>
              <a:rPr lang="ru-RU" noProof="0" dirty="0" smtClean="0"/>
              <a:t>Четвертый уровень</a:t>
            </a:r>
          </a:p>
          <a:p>
            <a:pPr marL="0" lvl="0" indent="0" algn="l" defTabSz="914400" rtl="0" eaLnBrk="1" latinLnBrk="0" hangingPunct="1">
              <a:spcBef>
                <a:spcPts val="0"/>
              </a:spcBef>
              <a:buClr>
                <a:srgbClr val="EF1502"/>
              </a:buClr>
              <a:buFont typeface="Arial" panose="020B0604020202020204" pitchFamily="34" charset="0"/>
              <a:buChar char="•"/>
            </a:pPr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F Din Text Comp Pro Light" panose="02000000000000000000" pitchFamily="2" charset="0"/>
              </a:defRPr>
            </a:lvl1pPr>
          </a:lstStyle>
          <a:p>
            <a:fld id="{9C01AD40-9544-4744-BADB-24664E6AF528}" type="datetime1">
              <a:rPr lang="ru-RU" noProof="0" smtClean="0"/>
              <a:t>20.04.2016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F Din Text Comp Pro Light" panose="02000000000000000000" pitchFamily="2" charset="0"/>
              </a:defRPr>
            </a:lvl1pPr>
          </a:lstStyle>
          <a:p>
            <a:endParaRPr lang="ru-RU" noProof="0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0">
            <a:solidFill>
              <a:srgbClr val="EF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74490" y="6597719"/>
            <a:ext cx="21336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PF Din Text Comp Pro Light" panose="02000000000000000000" pitchFamily="2" charset="0"/>
              </a:defRPr>
            </a:lvl1pPr>
          </a:lstStyle>
          <a:p>
            <a:fld id="{7D67D326-D0F3-4370-9050-39526799A51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71600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 userDrawn="1"/>
        </p:nvSpPr>
        <p:spPr>
          <a:xfrm>
            <a:off x="318064" y="238549"/>
            <a:ext cx="8507872" cy="6380904"/>
          </a:xfrm>
          <a:prstGeom prst="rect">
            <a:avLst/>
          </a:prstGeom>
          <a:solidFill>
            <a:srgbClr val="EF1502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PF Din Text Comp Pro Light" panose="02000000000000000000" pitchFamily="2" charset="0"/>
            </a:endParaRPr>
          </a:p>
        </p:txBody>
      </p:sp>
      <p:sp>
        <p:nvSpPr>
          <p:cNvPr id="20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  <a:latin typeface="PF Din Text Comp Pro Light" panose="02000000000000000000" pitchFamily="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PF Din Text Comp Pro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58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3D23-A393-4D50-AC9A-3CB16F8DF624}" type="datetime1">
              <a:rPr lang="ru-RU" smtClean="0"/>
              <a:t>20.04.2016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D326-D0F3-4370-9050-39526799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202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E0D5-2C27-4DCF-8BA5-A1B1618EBC85}" type="datetime1">
              <a:rPr lang="ru-RU" smtClean="0"/>
              <a:t>20.04.2016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D326-D0F3-4370-9050-39526799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218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BA0D-7BA9-4C8B-8CF2-5163E07FA968}" type="datetime1">
              <a:rPr lang="ru-RU" smtClean="0"/>
              <a:t>20.04.2016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D326-D0F3-4370-9050-39526799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693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AC2C-A386-4AFC-80FB-A2AC88A4DA70}" type="datetime1">
              <a:rPr lang="ru-RU" smtClean="0"/>
              <a:t>20.04.2016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D326-D0F3-4370-9050-39526799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991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B3FC-FEF2-445F-A271-E975FCDB7EF2}" type="datetime1">
              <a:rPr lang="ru-RU" smtClean="0"/>
              <a:t>20.04.2016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D326-D0F3-4370-9050-39526799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80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0065-7100-4BA6-B1B3-CC461E0897B9}" type="datetime1">
              <a:rPr lang="ru-RU" smtClean="0"/>
              <a:t>20.04.2016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D326-D0F3-4370-9050-39526799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590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EEF17-5363-4384-BA58-FECC4CBD9279}" type="datetime1">
              <a:rPr lang="ru-RU" smtClean="0"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7D326-D0F3-4370-9050-39526799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17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alexander.zdrok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content-fra3-1.xx.fbcdn.net/hphotos-xfp1/v/t1.0-9/13001193_10206664198426472_8166316170099531713_n.jpg?oh=a77db9a61bff8edb8b82e8af44d87bf6&amp;oe=577374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8352928" cy="626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95536" y="3284984"/>
            <a:ext cx="8352928" cy="3240360"/>
          </a:xfrm>
        </p:spPr>
        <p:txBody>
          <a:bodyPr>
            <a:noAutofit/>
          </a:bodyPr>
          <a:lstStyle/>
          <a:p>
            <a:r>
              <a:rPr lang="ru-RU" sz="7200" dirty="0">
                <a:solidFill>
                  <a:srgbClr val="FFFF00"/>
                </a:solidFill>
                <a:latin typeface="Comic Sans MS" panose="030F0702030302020204" pitchFamily="66" charset="0"/>
              </a:rPr>
              <a:t>TOP-10</a:t>
            </a:r>
            <a:r>
              <a:rPr lang="ru-RU" sz="7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7200" dirty="0">
                <a:solidFill>
                  <a:srgbClr val="0070C0"/>
                </a:solidFill>
                <a:latin typeface="Comic Sans MS" panose="030F0702030302020204" pitchFamily="66" charset="0"/>
              </a:rPr>
              <a:t>ошибок</a:t>
            </a:r>
            <a:r>
              <a:rPr lang="ru-RU" sz="7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7200" dirty="0">
                <a:solidFill>
                  <a:srgbClr val="00B050"/>
                </a:solidFill>
                <a:latin typeface="Comic Sans MS" panose="030F0702030302020204" pitchFamily="66" charset="0"/>
              </a:rPr>
              <a:t>FMCG </a:t>
            </a:r>
            <a:r>
              <a:rPr lang="ru-RU" sz="7200" dirty="0">
                <a:solidFill>
                  <a:srgbClr val="FF3399"/>
                </a:solidFill>
                <a:latin typeface="Comic Sans MS" panose="030F0702030302020204" pitchFamily="66" charset="0"/>
              </a:rPr>
              <a:t>брендов</a:t>
            </a:r>
            <a:r>
              <a:rPr lang="ru-RU" sz="7200" dirty="0">
                <a:solidFill>
                  <a:schemeClr val="bg1"/>
                </a:solidFill>
                <a:latin typeface="Comic Sans MS" panose="030F0702030302020204" pitchFamily="66" charset="0"/>
              </a:rPr>
              <a:t> в</a:t>
            </a:r>
            <a:r>
              <a:rPr lang="ru-RU" sz="7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ru-RU" sz="7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Digital</a:t>
            </a:r>
            <a:endParaRPr lang="ru-RU" sz="7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72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2" y="188640"/>
            <a:ext cx="3838042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i="1" dirty="0">
                <a:solidFill>
                  <a:schemeClr val="tx1"/>
                </a:solidFill>
              </a:rPr>
              <a:t>Стратегия без тактики </a:t>
            </a:r>
            <a:r>
              <a:rPr lang="ru-RU" sz="3200" i="1" dirty="0">
                <a:solidFill>
                  <a:schemeClr val="tx1"/>
                </a:solidFill>
              </a:rPr>
              <a:t>и контроля реализации</a:t>
            </a:r>
            <a:endParaRPr lang="uk-UA" sz="3200" i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47855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48" y="2100255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58423" y="-12868"/>
            <a:ext cx="1973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en-US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2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258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2" y="188640"/>
            <a:ext cx="3838042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i="1" dirty="0">
                <a:solidFill>
                  <a:schemeClr val="tx1"/>
                </a:solidFill>
              </a:rPr>
              <a:t>Стратегия без тактики </a:t>
            </a:r>
            <a:r>
              <a:rPr lang="ru-RU" sz="3200" i="1" dirty="0">
                <a:solidFill>
                  <a:schemeClr val="tx1"/>
                </a:solidFill>
              </a:rPr>
              <a:t>и контроля реализации</a:t>
            </a:r>
            <a:endParaRPr lang="uk-UA" sz="3200" i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47855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48" y="2100255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48" y="2252655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20888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58423" y="-12868"/>
            <a:ext cx="1973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en-US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2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0627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2" y="188640"/>
            <a:ext cx="3838042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i="1" dirty="0">
                <a:solidFill>
                  <a:schemeClr val="tx1"/>
                </a:solidFill>
              </a:rPr>
              <a:t>Стратегия без тактики </a:t>
            </a:r>
            <a:r>
              <a:rPr lang="ru-RU" sz="3200" i="1" dirty="0">
                <a:solidFill>
                  <a:schemeClr val="tx1"/>
                </a:solidFill>
              </a:rPr>
              <a:t>и контроля реализации</a:t>
            </a:r>
            <a:endParaRPr lang="uk-UA" sz="3200" i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47855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48" y="2100255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48" y="2252655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20888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30399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4" y="2852936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292" y="3021169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260" y="3230680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958423" y="-12868"/>
            <a:ext cx="1973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en-US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2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4201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2" y="188640"/>
            <a:ext cx="3838042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i="1" dirty="0" smtClean="0">
                <a:solidFill>
                  <a:schemeClr val="tx1"/>
                </a:solidFill>
              </a:rPr>
              <a:t>Стратегия без тактики</a:t>
            </a:r>
            <a:endParaRPr lang="uk-UA" sz="3200" i="1" dirty="0" smtClean="0">
              <a:solidFill>
                <a:schemeClr val="tx1"/>
              </a:solidFill>
            </a:endParaRPr>
          </a:p>
        </p:txBody>
      </p:sp>
      <p:pic>
        <p:nvPicPr>
          <p:cNvPr id="3074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47855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48" y="2100255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48" y="2252655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20888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30399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4" y="2852936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292" y="3021169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260" y="3230680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900" y="1340768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108" y="1509001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76" y="1718512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36" y="1941049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09282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18793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958423" y="-12868"/>
            <a:ext cx="1973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en-US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2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2400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2" y="188640"/>
            <a:ext cx="3838042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i="1" dirty="0" smtClean="0">
                <a:solidFill>
                  <a:schemeClr val="tx1"/>
                </a:solidFill>
              </a:rPr>
              <a:t>Стратегия без тактики</a:t>
            </a:r>
            <a:endParaRPr lang="uk-UA" sz="3200" i="1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3836" y="203910"/>
            <a:ext cx="1973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#</a:t>
            </a:r>
            <a:r>
              <a:rPr lang="ru-RU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2</a:t>
            </a:r>
            <a:endParaRPr lang="uk-UA" dirty="0"/>
          </a:p>
        </p:txBody>
      </p:sp>
      <p:pic>
        <p:nvPicPr>
          <p:cNvPr id="3074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47855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48" y="2100255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48" y="2252655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20888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30399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4" y="2852936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292" y="3021169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260" y="3230680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900" y="1340768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108" y="1509001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76" y="1718512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36" y="1941049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09282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18793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10" y="3280599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18" y="3448832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86" y="3658343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46" y="3880880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54" y="4049113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22" y="4258624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680" y="223562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888" y="391795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856" y="601306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16" y="823843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324" y="992076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92" y="1201587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85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2" y="188640"/>
            <a:ext cx="3838042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i="1" dirty="0" smtClean="0">
                <a:solidFill>
                  <a:schemeClr val="tx1"/>
                </a:solidFill>
              </a:rPr>
              <a:t>Стратегия без тактики</a:t>
            </a:r>
            <a:endParaRPr lang="uk-UA" sz="3200" i="1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3836" y="203910"/>
            <a:ext cx="1973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#</a:t>
            </a:r>
            <a:r>
              <a:rPr lang="ru-RU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2</a:t>
            </a:r>
            <a:endParaRPr lang="uk-UA" dirty="0"/>
          </a:p>
        </p:txBody>
      </p:sp>
      <p:pic>
        <p:nvPicPr>
          <p:cNvPr id="3074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47855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48" y="2100255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48" y="2252655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20888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30399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4" y="2852936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292" y="3021169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260" y="3230680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900" y="1340768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108" y="1509001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76" y="1718512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36" y="1941049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09282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18793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10" y="3280599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18" y="3448832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86" y="3658343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46" y="3880880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54" y="4049113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22" y="4258624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680" y="223562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888" y="391795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856" y="601306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16" y="823843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324" y="992076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92" y="1201587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36" y="-41639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24" y="126594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92" y="785664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804" y="1478271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876" y="2342367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64" y="3278471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052" y="4214575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03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2" y="188640"/>
            <a:ext cx="3838042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i="1" dirty="0" smtClean="0">
              <a:solidFill>
                <a:schemeClr val="tx1"/>
              </a:solidFill>
            </a:endParaRPr>
          </a:p>
          <a:p>
            <a:r>
              <a:rPr lang="ru-RU" sz="3200" b="1" i="1" dirty="0">
                <a:solidFill>
                  <a:schemeClr val="tx1"/>
                </a:solidFill>
              </a:rPr>
              <a:t>Стратегия без тактики </a:t>
            </a:r>
            <a:r>
              <a:rPr lang="ru-RU" sz="3200" i="1" dirty="0">
                <a:solidFill>
                  <a:schemeClr val="tx1"/>
                </a:solidFill>
              </a:rPr>
              <a:t>и контроля реализации</a:t>
            </a:r>
            <a:endParaRPr lang="uk-UA" sz="3200" i="1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718" y="2397352"/>
            <a:ext cx="4573753" cy="2039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" name="Rectangle 5"/>
          <p:cNvSpPr/>
          <p:nvPr/>
        </p:nvSpPr>
        <p:spPr>
          <a:xfrm>
            <a:off x="2958423" y="-12868"/>
            <a:ext cx="1973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ru-RU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2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1672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2" y="188640"/>
            <a:ext cx="3838042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i="1" dirty="0" smtClean="0">
                <a:solidFill>
                  <a:schemeClr val="tx1"/>
                </a:solidFill>
              </a:rPr>
              <a:t>Нереализуемые стратегии</a:t>
            </a:r>
            <a:endParaRPr lang="uk-UA" sz="3200" b="1" i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58423" y="-12868"/>
            <a:ext cx="1973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ru-RU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3</a:t>
            </a:r>
            <a:endParaRPr lang="uk-UA" dirty="0"/>
          </a:p>
        </p:txBody>
      </p:sp>
      <p:pic>
        <p:nvPicPr>
          <p:cNvPr id="11266" name="Picture 2" descr="D:\Users\zdrokol\Downloads\! GIFs\work process 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458" y="1556792"/>
            <a:ext cx="5729022" cy="42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8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2" y="188640"/>
            <a:ext cx="3838042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i="1" dirty="0">
                <a:solidFill>
                  <a:schemeClr val="tx1"/>
                </a:solidFill>
              </a:rPr>
              <a:t>Нереализуемые стратегии: </a:t>
            </a:r>
            <a:r>
              <a:rPr lang="ru-RU" sz="3200" i="1" dirty="0">
                <a:solidFill>
                  <a:schemeClr val="tx1"/>
                </a:solidFill>
              </a:rPr>
              <a:t>собственные социальные </a:t>
            </a:r>
            <a:br>
              <a:rPr lang="ru-RU" sz="3200" i="1" dirty="0">
                <a:solidFill>
                  <a:schemeClr val="tx1"/>
                </a:solidFill>
              </a:rPr>
            </a:br>
            <a:r>
              <a:rPr lang="uk-UA" sz="3200" i="1" dirty="0">
                <a:solidFill>
                  <a:schemeClr val="tx1"/>
                </a:solidFill>
              </a:rPr>
              <a:t>сети и тому </a:t>
            </a:r>
            <a:r>
              <a:rPr lang="uk-UA" sz="3200" i="1" dirty="0" err="1">
                <a:solidFill>
                  <a:schemeClr val="tx1"/>
                </a:solidFill>
              </a:rPr>
              <a:t>подобное</a:t>
            </a:r>
            <a:endParaRPr lang="ru-RU" sz="3200" i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58423" y="-12868"/>
            <a:ext cx="1973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ru-RU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3</a:t>
            </a:r>
            <a:endParaRPr lang="uk-UA" dirty="0"/>
          </a:p>
        </p:txBody>
      </p:sp>
      <p:pic>
        <p:nvPicPr>
          <p:cNvPr id="11266" name="Picture 2" descr="D:\Users\zdrokol\Downloads\! GIFs\work process 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458" y="1556792"/>
            <a:ext cx="5729022" cy="42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07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2" y="188640"/>
            <a:ext cx="3838042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i="1" dirty="0">
                <a:solidFill>
                  <a:schemeClr val="tx1"/>
                </a:solidFill>
              </a:rPr>
              <a:t>Нереализуемые </a:t>
            </a:r>
            <a:r>
              <a:rPr lang="ru-RU" sz="3200" b="1" i="1" dirty="0" smtClean="0">
                <a:solidFill>
                  <a:schemeClr val="tx1"/>
                </a:solidFill>
              </a:rPr>
              <a:t>стратегии: </a:t>
            </a:r>
            <a:r>
              <a:rPr lang="ru-RU" sz="3200" i="1" dirty="0">
                <a:solidFill>
                  <a:schemeClr val="tx1"/>
                </a:solidFill>
              </a:rPr>
              <a:t>собственные социальные </a:t>
            </a:r>
            <a:r>
              <a:rPr lang="ru-RU" sz="3200" i="1" dirty="0" smtClean="0">
                <a:solidFill>
                  <a:schemeClr val="tx1"/>
                </a:solidFill>
              </a:rPr>
              <a:t/>
            </a:r>
            <a:br>
              <a:rPr lang="ru-RU" sz="3200" i="1" dirty="0" smtClean="0">
                <a:solidFill>
                  <a:schemeClr val="tx1"/>
                </a:solidFill>
              </a:rPr>
            </a:br>
            <a:r>
              <a:rPr lang="uk-UA" sz="3200" i="1" dirty="0" smtClean="0">
                <a:solidFill>
                  <a:schemeClr val="tx1"/>
                </a:solidFill>
              </a:rPr>
              <a:t>сети и тому </a:t>
            </a:r>
            <a:r>
              <a:rPr lang="uk-UA" sz="3200" i="1" dirty="0" err="1" smtClean="0">
                <a:solidFill>
                  <a:schemeClr val="tx1"/>
                </a:solidFill>
              </a:rPr>
              <a:t>подобное</a:t>
            </a:r>
            <a:endParaRPr lang="ru-RU" sz="3200" i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58423" y="-12868"/>
            <a:ext cx="1973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ru-RU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3</a:t>
            </a:r>
            <a:endParaRPr lang="uk-UA" dirty="0"/>
          </a:p>
        </p:txBody>
      </p:sp>
      <p:pic>
        <p:nvPicPr>
          <p:cNvPr id="7" name="Picture 2" descr="http://gifs-for-fun.tumblr.com/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458" y="1528917"/>
            <a:ext cx="5729022" cy="477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45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scontent-frt3-1.xx.fbcdn.net/hphotos-xtp1/v/t1.0-9/12734233_10209172166528382_6010915179792932739_n.jpg?oh=dc2e70ac4144118786070ff1229596ae&amp;oe=57559EF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8086" r="27626" b="10104"/>
          <a:stretch/>
        </p:blipFill>
        <p:spPr bwMode="auto">
          <a:xfrm>
            <a:off x="827585" y="562428"/>
            <a:ext cx="2615118" cy="57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42703" y="2188314"/>
            <a:ext cx="5305761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Digital Manager</a:t>
            </a:r>
            <a:r>
              <a:rPr lang="ru-RU" sz="2800" dirty="0" smtClean="0"/>
              <a:t> </a:t>
            </a:r>
            <a:r>
              <a:rPr lang="en-US" sz="2800" dirty="0" smtClean="0"/>
              <a:t>Danone Ukraine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en-US" sz="2800" dirty="0" smtClean="0">
                <a:hlinkClick r:id="rId3"/>
              </a:rPr>
              <a:t>fb.com/</a:t>
            </a:r>
            <a:r>
              <a:rPr lang="en-US" sz="2800" dirty="0" err="1" smtClean="0">
                <a:hlinkClick r:id="rId3"/>
              </a:rPr>
              <a:t>alexander.zdrok</a:t>
            </a:r>
            <a:r>
              <a:rPr lang="en-US" sz="2800" dirty="0" smtClean="0">
                <a:hlinkClick r:id="rId3"/>
              </a:rPr>
              <a:t>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en-US" sz="2800" dirty="0"/>
              <a:t>+</a:t>
            </a:r>
            <a:r>
              <a:rPr lang="en-US" sz="2800" dirty="0" smtClean="0"/>
              <a:t>380</a:t>
            </a:r>
            <a:r>
              <a:rPr lang="ru-RU" sz="2800" dirty="0" smtClean="0"/>
              <a:t>67-506-30-37</a:t>
            </a:r>
            <a:endParaRPr lang="en-US" sz="2800" dirty="0"/>
          </a:p>
        </p:txBody>
      </p:sp>
      <p:sp>
        <p:nvSpPr>
          <p:cNvPr id="7" name="TextBox 2"/>
          <p:cNvSpPr txBox="1"/>
          <p:nvPr/>
        </p:nvSpPr>
        <p:spPr>
          <a:xfrm>
            <a:off x="3442704" y="614298"/>
            <a:ext cx="39655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4400" b="1" cap="all" dirty="0">
                <a:solidFill>
                  <a:srgbClr val="00B050"/>
                </a:solidFill>
                <a:latin typeface="Comic Sans MS" panose="030F0702030302020204" pitchFamily="66" charset="0"/>
                <a:ea typeface="+mj-ea"/>
                <a:cs typeface="+mj-cs"/>
              </a:rPr>
              <a:t>Alexander Zdrok</a:t>
            </a:r>
            <a:endParaRPr lang="uk-UA" sz="4400" b="1" cap="all" dirty="0">
              <a:solidFill>
                <a:srgbClr val="00B05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3442703" y="3933056"/>
            <a:ext cx="53057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Brands</a:t>
            </a:r>
            <a:r>
              <a:rPr lang="ru-RU" sz="2800" dirty="0" smtClean="0"/>
              <a:t>: </a:t>
            </a:r>
            <a:r>
              <a:rPr lang="en-US" sz="2800" dirty="0" err="1" smtClean="0"/>
              <a:t>Tez</a:t>
            </a:r>
            <a:r>
              <a:rPr lang="en-US" sz="2800" dirty="0" smtClean="0"/>
              <a:t> Tour</a:t>
            </a:r>
            <a:r>
              <a:rPr lang="en-US" sz="2800" dirty="0" smtClean="0"/>
              <a:t>, </a:t>
            </a:r>
            <a:r>
              <a:rPr lang="en-US" sz="2800" dirty="0" err="1" smtClean="0"/>
              <a:t>Pegas</a:t>
            </a:r>
            <a:r>
              <a:rPr lang="en-US" sz="2800" dirty="0" smtClean="0"/>
              <a:t>, </a:t>
            </a:r>
            <a:r>
              <a:rPr lang="en-US" sz="2800" dirty="0" err="1" smtClean="0"/>
              <a:t>PrestigeShop</a:t>
            </a:r>
            <a:r>
              <a:rPr lang="en-US" sz="2800" dirty="0" smtClean="0"/>
              <a:t>, </a:t>
            </a:r>
            <a:r>
              <a:rPr lang="en-US" sz="2800" dirty="0" err="1" smtClean="0"/>
              <a:t>Superdeal</a:t>
            </a:r>
            <a:r>
              <a:rPr lang="en-US" sz="2800" dirty="0" smtClean="0"/>
              <a:t>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Coca-Cola</a:t>
            </a:r>
            <a:r>
              <a:rPr lang="en-US" sz="2800" dirty="0" smtClean="0"/>
              <a:t>, Sony, HTC, Watsons, Microsoft,</a:t>
            </a:r>
            <a:r>
              <a:rPr lang="ru-RU" sz="2800" dirty="0" smtClean="0"/>
              <a:t> </a:t>
            </a:r>
            <a:r>
              <a:rPr lang="en-US" sz="2800" dirty="0" smtClean="0"/>
              <a:t>Activia</a:t>
            </a:r>
            <a:r>
              <a:rPr lang="en-US" sz="2800" dirty="0"/>
              <a:t>, Rastishka, </a:t>
            </a:r>
            <a:r>
              <a:rPr lang="en-US" sz="2800" dirty="0" err="1"/>
              <a:t>Tioma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72318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2" y="188640"/>
            <a:ext cx="3838042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i="1" dirty="0" smtClean="0">
              <a:solidFill>
                <a:schemeClr val="tx1"/>
              </a:solidFill>
            </a:endParaRPr>
          </a:p>
          <a:p>
            <a:r>
              <a:rPr lang="ru-RU" sz="3200" b="1" i="1" dirty="0" smtClean="0">
                <a:solidFill>
                  <a:schemeClr val="tx1"/>
                </a:solidFill>
              </a:rPr>
              <a:t>Выбор инструментов</a:t>
            </a:r>
            <a:endParaRPr lang="uk-UA" sz="3200" i="1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58423" y="-12868"/>
            <a:ext cx="1973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ru-RU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4</a:t>
            </a:r>
            <a:endParaRPr lang="uk-UA" dirty="0"/>
          </a:p>
        </p:txBody>
      </p:sp>
      <p:pic>
        <p:nvPicPr>
          <p:cNvPr id="6" name="Picture 1" descr="D:\Users\zdrokol\Downloads\! GIFs\fun innovation run  new technology 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93304"/>
            <a:ext cx="581736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2" y="188640"/>
            <a:ext cx="3838042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i="1" dirty="0" smtClean="0">
              <a:solidFill>
                <a:schemeClr val="tx1"/>
              </a:solidFill>
            </a:endParaRPr>
          </a:p>
          <a:p>
            <a:r>
              <a:rPr lang="ru-RU" sz="3200" b="1" i="1" dirty="0">
                <a:solidFill>
                  <a:schemeClr val="tx1"/>
                </a:solidFill>
              </a:rPr>
              <a:t>Выбор инструментов: </a:t>
            </a:r>
            <a:r>
              <a:rPr lang="en-US" sz="3200" i="1" dirty="0">
                <a:solidFill>
                  <a:schemeClr val="tx1"/>
                </a:solidFill>
              </a:rPr>
              <a:t>SMM </a:t>
            </a:r>
            <a:r>
              <a:rPr lang="ru-RU" sz="3200" i="1" dirty="0">
                <a:solidFill>
                  <a:schemeClr val="tx1"/>
                </a:solidFill>
              </a:rPr>
              <a:t>для построения </a:t>
            </a:r>
            <a:r>
              <a:rPr lang="ru-RU" sz="3200" i="1" dirty="0" smtClean="0">
                <a:solidFill>
                  <a:schemeClr val="tx1"/>
                </a:solidFill>
              </a:rPr>
              <a:t/>
            </a:r>
            <a:br>
              <a:rPr lang="ru-RU" sz="3200" i="1" dirty="0" smtClean="0">
                <a:solidFill>
                  <a:schemeClr val="tx1"/>
                </a:solidFill>
              </a:rPr>
            </a:br>
            <a:r>
              <a:rPr lang="ru-RU" sz="3200" i="1" dirty="0" smtClean="0">
                <a:solidFill>
                  <a:schemeClr val="tx1"/>
                </a:solidFill>
              </a:rPr>
              <a:t>знания</a:t>
            </a:r>
            <a:r>
              <a:rPr lang="ru-RU" sz="3200" i="1" dirty="0">
                <a:solidFill>
                  <a:schemeClr val="tx1"/>
                </a:solidFill>
              </a:rPr>
              <a:t>, вирус </a:t>
            </a:r>
            <a:r>
              <a:rPr lang="ru-RU" sz="3200" i="1" dirty="0" smtClean="0">
                <a:solidFill>
                  <a:schemeClr val="tx1"/>
                </a:solidFill>
              </a:rPr>
              <a:t/>
            </a:r>
            <a:br>
              <a:rPr lang="ru-RU" sz="3200" i="1" dirty="0" smtClean="0">
                <a:solidFill>
                  <a:schemeClr val="tx1"/>
                </a:solidFill>
              </a:rPr>
            </a:br>
            <a:r>
              <a:rPr lang="ru-RU" sz="3200" i="1" dirty="0" smtClean="0">
                <a:solidFill>
                  <a:schemeClr val="tx1"/>
                </a:solidFill>
              </a:rPr>
              <a:t>для </a:t>
            </a:r>
            <a:r>
              <a:rPr lang="ru-RU" sz="3200" i="1" dirty="0">
                <a:solidFill>
                  <a:schemeClr val="tx1"/>
                </a:solidFill>
              </a:rPr>
              <a:t>роста </a:t>
            </a:r>
            <a:r>
              <a:rPr lang="ru-RU" sz="3200" i="1" dirty="0" smtClean="0">
                <a:solidFill>
                  <a:schemeClr val="tx1"/>
                </a:solidFill>
              </a:rPr>
              <a:t>лояльности</a:t>
            </a:r>
            <a:r>
              <a:rPr lang="en-US" sz="3200" i="1" dirty="0" smtClean="0">
                <a:solidFill>
                  <a:schemeClr val="tx1"/>
                </a:solidFill>
              </a:rPr>
              <a:t>, …</a:t>
            </a:r>
            <a:r>
              <a:rPr lang="ru-RU" sz="3200" i="1" dirty="0" smtClean="0">
                <a:solidFill>
                  <a:schemeClr val="tx1"/>
                </a:solidFill>
              </a:rPr>
              <a:t> </a:t>
            </a:r>
            <a:endParaRPr lang="uk-UA" sz="3200" i="1" dirty="0">
              <a:solidFill>
                <a:schemeClr val="tx1"/>
              </a:solidFill>
            </a:endParaRPr>
          </a:p>
          <a:p>
            <a:endParaRPr lang="uk-UA" sz="3200" i="1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58423" y="-12868"/>
            <a:ext cx="1973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ru-RU" sz="9600" dirty="0">
                <a:solidFill>
                  <a:srgbClr val="00B050"/>
                </a:solidFill>
                <a:latin typeface="Comic Sans MS" panose="030F0702030302020204" pitchFamily="66" charset="0"/>
              </a:rPr>
              <a:t>4</a:t>
            </a:r>
            <a:endParaRPr lang="uk-UA" dirty="0"/>
          </a:p>
        </p:txBody>
      </p:sp>
      <p:pic>
        <p:nvPicPr>
          <p:cNvPr id="10243" name="Picture 3" descr="D:\Users\zdrokol\Downloads\! GIFs\fun mone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59768"/>
            <a:ext cx="4658072" cy="46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23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2" y="188640"/>
            <a:ext cx="3838042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i="1" dirty="0" smtClean="0">
                <a:solidFill>
                  <a:schemeClr val="tx1"/>
                </a:solidFill>
              </a:rPr>
              <a:t/>
            </a:r>
            <a:br>
              <a:rPr lang="ru-RU" sz="3200" i="1" dirty="0" smtClean="0">
                <a:solidFill>
                  <a:schemeClr val="tx1"/>
                </a:solidFill>
              </a:rPr>
            </a:br>
            <a:r>
              <a:rPr lang="ru-RU" sz="3200" b="1" i="1" dirty="0" smtClean="0">
                <a:solidFill>
                  <a:schemeClr val="tx1"/>
                </a:solidFill>
              </a:rPr>
              <a:t>Верить СМИ</a:t>
            </a:r>
            <a:endParaRPr lang="ru-RU" sz="3200" i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58423" y="-12868"/>
            <a:ext cx="1973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ru-RU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5</a:t>
            </a:r>
            <a:endParaRPr lang="uk-UA" dirty="0"/>
          </a:p>
        </p:txBody>
      </p:sp>
      <p:pic>
        <p:nvPicPr>
          <p:cNvPr id="1026" name="Picture 2" descr="D:\Users\zdrokol\Downloads\! GIFs\green grass animation fu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938" y="1772816"/>
            <a:ext cx="47625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38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2" y="188640"/>
            <a:ext cx="3838042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 i="1" dirty="0" smtClean="0">
                <a:solidFill>
                  <a:schemeClr val="tx1"/>
                </a:solidFill>
              </a:rPr>
              <a:t/>
            </a:r>
            <a:br>
              <a:rPr lang="uk-UA" sz="3200" i="1" dirty="0" smtClean="0">
                <a:solidFill>
                  <a:schemeClr val="tx1"/>
                </a:solidFill>
              </a:rPr>
            </a:br>
            <a:r>
              <a:rPr lang="uk-UA" sz="3200" b="1" i="1" dirty="0" err="1" smtClean="0">
                <a:solidFill>
                  <a:schemeClr val="tx1"/>
                </a:solidFill>
              </a:rPr>
              <a:t>Верить</a:t>
            </a:r>
            <a:r>
              <a:rPr lang="uk-UA" sz="3200" b="1" i="1" dirty="0" smtClean="0">
                <a:solidFill>
                  <a:schemeClr val="tx1"/>
                </a:solidFill>
              </a:rPr>
              <a:t> СМИ: </a:t>
            </a:r>
            <a:r>
              <a:rPr lang="uk-UA" sz="3200" i="1" dirty="0" err="1">
                <a:solidFill>
                  <a:schemeClr val="tx1"/>
                </a:solidFill>
              </a:rPr>
              <a:t>кейсы</a:t>
            </a:r>
            <a:r>
              <a:rPr lang="uk-UA" sz="3200" i="1" dirty="0">
                <a:solidFill>
                  <a:schemeClr val="tx1"/>
                </a:solidFill>
              </a:rPr>
              <a:t>, </a:t>
            </a:r>
            <a:r>
              <a:rPr lang="uk-UA" sz="3200" i="1" dirty="0" err="1" smtClean="0">
                <a:solidFill>
                  <a:schemeClr val="tx1"/>
                </a:solidFill>
              </a:rPr>
              <a:t>и</a:t>
            </a:r>
            <a:r>
              <a:rPr lang="uk-UA" sz="3200" i="1" dirty="0" err="1" smtClean="0">
                <a:solidFill>
                  <a:schemeClr val="tx1"/>
                </a:solidFill>
              </a:rPr>
              <a:t>нновации</a:t>
            </a:r>
            <a:r>
              <a:rPr lang="uk-UA" sz="3200" i="1" dirty="0" smtClean="0">
                <a:solidFill>
                  <a:schemeClr val="tx1"/>
                </a:solidFill>
              </a:rPr>
              <a:t>, </a:t>
            </a:r>
            <a:r>
              <a:rPr lang="uk-UA" sz="3200" i="1" dirty="0" err="1" smtClean="0">
                <a:solidFill>
                  <a:schemeClr val="tx1"/>
                </a:solidFill>
              </a:rPr>
              <a:t>тренды</a:t>
            </a:r>
            <a:r>
              <a:rPr lang="uk-UA" sz="3200" i="1" dirty="0" smtClean="0">
                <a:solidFill>
                  <a:schemeClr val="tx1"/>
                </a:solidFill>
              </a:rPr>
              <a:t>, </a:t>
            </a:r>
            <a:r>
              <a:rPr lang="en-US" sz="3200" i="1" dirty="0" smtClean="0">
                <a:solidFill>
                  <a:schemeClr val="tx1"/>
                </a:solidFill>
              </a:rPr>
              <a:t>mobile app</a:t>
            </a:r>
            <a:r>
              <a:rPr lang="uk-UA" sz="3200" i="1" dirty="0" smtClean="0">
                <a:solidFill>
                  <a:schemeClr val="tx1"/>
                </a:solidFill>
              </a:rPr>
              <a:t>, </a:t>
            </a:r>
            <a:r>
              <a:rPr lang="uk-UA" sz="3200" i="1" dirty="0" err="1" smtClean="0">
                <a:solidFill>
                  <a:schemeClr val="tx1"/>
                </a:solidFill>
              </a:rPr>
              <a:t>дополненная</a:t>
            </a:r>
            <a:r>
              <a:rPr lang="uk-UA" sz="3200" i="1" dirty="0" smtClean="0">
                <a:solidFill>
                  <a:schemeClr val="tx1"/>
                </a:solidFill>
              </a:rPr>
              <a:t> </a:t>
            </a:r>
            <a:r>
              <a:rPr lang="uk-UA" sz="3200" i="1" dirty="0" err="1" smtClean="0">
                <a:solidFill>
                  <a:schemeClr val="tx1"/>
                </a:solidFill>
              </a:rPr>
              <a:t>реальность</a:t>
            </a:r>
            <a:r>
              <a:rPr lang="uk-UA" sz="3200" i="1" dirty="0" smtClean="0">
                <a:solidFill>
                  <a:schemeClr val="tx1"/>
                </a:solidFill>
              </a:rPr>
              <a:t>, </a:t>
            </a:r>
            <a:r>
              <a:rPr lang="ru-RU" sz="3200" i="1" dirty="0" smtClean="0">
                <a:solidFill>
                  <a:schemeClr val="tx1"/>
                </a:solidFill>
              </a:rPr>
              <a:t>статьи</a:t>
            </a:r>
            <a:r>
              <a:rPr lang="en-US" sz="3200" i="1" dirty="0" smtClean="0">
                <a:solidFill>
                  <a:schemeClr val="tx1"/>
                </a:solidFill>
              </a:rPr>
              <a:t>, </a:t>
            </a:r>
            <a:r>
              <a:rPr lang="ru-RU" sz="3200" i="1" dirty="0" smtClean="0">
                <a:solidFill>
                  <a:schemeClr val="tx1"/>
                </a:solidFill>
              </a:rPr>
              <a:t>вирусы </a:t>
            </a:r>
            <a:r>
              <a:rPr lang="uk-UA" sz="3200" i="1" dirty="0">
                <a:solidFill>
                  <a:schemeClr val="tx1"/>
                </a:solidFill>
              </a:rPr>
              <a:t>— </a:t>
            </a:r>
            <a:r>
              <a:rPr lang="uk-UA" sz="3200" i="1" dirty="0" smtClean="0">
                <a:solidFill>
                  <a:schemeClr val="tx1"/>
                </a:solidFill>
              </a:rPr>
              <a:t>давайте всё и </a:t>
            </a:r>
            <a:r>
              <a:rPr lang="uk-UA" sz="3200" i="1" dirty="0" err="1" smtClean="0">
                <a:solidFill>
                  <a:schemeClr val="tx1"/>
                </a:solidFill>
              </a:rPr>
              <a:t>сразу</a:t>
            </a:r>
            <a:endParaRPr lang="uk-UA" sz="3200" i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58423" y="-12868"/>
            <a:ext cx="1973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ru-RU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5</a:t>
            </a:r>
            <a:endParaRPr lang="uk-UA" dirty="0"/>
          </a:p>
        </p:txBody>
      </p:sp>
      <p:pic>
        <p:nvPicPr>
          <p:cNvPr id="1026" name="Picture 2" descr="D:\Users\zdrokol\Downloads\! GIFs\green grass animation fu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938" y="1772816"/>
            <a:ext cx="47625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54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1" y="188640"/>
            <a:ext cx="3977551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 dirty="0" smtClean="0">
                <a:solidFill>
                  <a:schemeClr val="tx1"/>
                </a:solidFill>
              </a:rPr>
              <a:t>SMM = </a:t>
            </a:r>
            <a:r>
              <a:rPr lang="ru-RU" sz="3200" b="1" i="1" dirty="0" err="1" smtClean="0">
                <a:solidFill>
                  <a:schemeClr val="tx1"/>
                </a:solidFill>
              </a:rPr>
              <a:t>Диджитал</a:t>
            </a:r>
            <a:r>
              <a:rPr lang="ru-RU" sz="3200" b="1" i="1" dirty="0" smtClean="0">
                <a:solidFill>
                  <a:schemeClr val="tx1"/>
                </a:solidFill>
              </a:rPr>
              <a:t> </a:t>
            </a:r>
            <a:endParaRPr lang="uk-UA" sz="3200" b="1" i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53673" y="-12868"/>
            <a:ext cx="1973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ru-RU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6</a:t>
            </a:r>
            <a:endParaRPr lang="uk-UA" dirty="0"/>
          </a:p>
        </p:txBody>
      </p:sp>
      <p:pic>
        <p:nvPicPr>
          <p:cNvPr id="13315" name="Picture 3" descr="Pos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3" b="8954"/>
          <a:stretch/>
        </p:blipFill>
        <p:spPr bwMode="auto">
          <a:xfrm>
            <a:off x="4040481" y="1297298"/>
            <a:ext cx="4936548" cy="541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21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2" y="188640"/>
            <a:ext cx="3838042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i="1" dirty="0" smtClean="0">
                <a:solidFill>
                  <a:schemeClr val="tx1"/>
                </a:solidFill>
              </a:rPr>
              <a:t>Отчёты, </a:t>
            </a:r>
            <a:br>
              <a:rPr lang="ru-RU" sz="3200" b="1" i="1" dirty="0" smtClean="0">
                <a:solidFill>
                  <a:schemeClr val="tx1"/>
                </a:solidFill>
              </a:rPr>
            </a:br>
            <a:r>
              <a:rPr lang="ru-RU" sz="3200" b="1" i="1" dirty="0" smtClean="0">
                <a:solidFill>
                  <a:schemeClr val="tx1"/>
                </a:solidFill>
              </a:rPr>
              <a:t>а не </a:t>
            </a:r>
            <a:br>
              <a:rPr lang="ru-RU" sz="3200" b="1" i="1" dirty="0" smtClean="0">
                <a:solidFill>
                  <a:schemeClr val="tx1"/>
                </a:solidFill>
              </a:rPr>
            </a:br>
            <a:r>
              <a:rPr lang="ru-RU" sz="3200" b="1" i="1" dirty="0" smtClean="0">
                <a:solidFill>
                  <a:schemeClr val="tx1"/>
                </a:solidFill>
              </a:rPr>
              <a:t>аналитика</a:t>
            </a:r>
            <a:endParaRPr lang="uk-UA" sz="3200" b="1" i="1" dirty="0" smtClean="0">
              <a:solidFill>
                <a:schemeClr val="tx1"/>
              </a:solidFill>
            </a:endParaRPr>
          </a:p>
        </p:txBody>
      </p:sp>
      <p:pic>
        <p:nvPicPr>
          <p:cNvPr id="5122" name="Picture 2" descr="D:\DATA\Zdrok Oleksandr DANONE\! DIGITAL\BIG MEETINGS\iForum\iforum charts 87 lvl cool corporate comix fu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5861" r="26875" b="22500"/>
          <a:stretch/>
        </p:blipFill>
        <p:spPr bwMode="auto">
          <a:xfrm>
            <a:off x="2747552" y="1599456"/>
            <a:ext cx="6203352" cy="441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58423" y="-12868"/>
            <a:ext cx="1973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ru-RU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7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9748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Users\zdrokol\Downloads\! GIFs\audre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723" y="1534108"/>
            <a:ext cx="5948064" cy="44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ular Callout 2"/>
          <p:cNvSpPr/>
          <p:nvPr/>
        </p:nvSpPr>
        <p:spPr>
          <a:xfrm>
            <a:off x="229901" y="188640"/>
            <a:ext cx="3977551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i="1" dirty="0" smtClean="0">
                <a:solidFill>
                  <a:schemeClr val="tx1"/>
                </a:solidFill>
              </a:rPr>
              <a:t>Брифы и приоритеты</a:t>
            </a:r>
            <a:endParaRPr lang="uk-UA" sz="3200" b="1" i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53673" y="-12868"/>
            <a:ext cx="1973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ru-RU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8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3709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1" y="188640"/>
            <a:ext cx="3977551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i="1" dirty="0" smtClean="0">
                <a:solidFill>
                  <a:schemeClr val="tx1"/>
                </a:solidFill>
              </a:rPr>
              <a:t>Отношения </a:t>
            </a:r>
            <a:br>
              <a:rPr lang="ru-RU" sz="3200" b="1" i="1" dirty="0" smtClean="0">
                <a:solidFill>
                  <a:schemeClr val="tx1"/>
                </a:solidFill>
              </a:rPr>
            </a:br>
            <a:r>
              <a:rPr lang="ru-RU" sz="3200" b="1" i="1" dirty="0" smtClean="0">
                <a:solidFill>
                  <a:schemeClr val="tx1"/>
                </a:solidFill>
              </a:rPr>
              <a:t>с агентствами</a:t>
            </a:r>
            <a:endParaRPr lang="uk-UA" sz="3200" b="1" i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53673" y="-12868"/>
            <a:ext cx="1973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ru-RU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9</a:t>
            </a:r>
            <a:endParaRPr lang="uk-UA" dirty="0"/>
          </a:p>
        </p:txBody>
      </p:sp>
      <p:pic>
        <p:nvPicPr>
          <p:cNvPr id="24578" name="Picture 2" descr="sad panda sad pan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48880"/>
            <a:ext cx="435248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40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1" y="188640"/>
            <a:ext cx="3977551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i="1" dirty="0" smtClean="0">
                <a:solidFill>
                  <a:schemeClr val="tx1"/>
                </a:solidFill>
              </a:rPr>
              <a:t>Слишком верить агентствам</a:t>
            </a:r>
            <a:endParaRPr lang="uk-UA" sz="3200" b="1" i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53673" y="-12868"/>
            <a:ext cx="252825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en-US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10</a:t>
            </a:r>
            <a:endParaRPr lang="uk-UA" dirty="0"/>
          </a:p>
        </p:txBody>
      </p:sp>
      <p:pic>
        <p:nvPicPr>
          <p:cNvPr id="23555" name="Picture 3" descr="D:\Users\zdrokol\Downloads\! GIFs\his-reaction-when-he-breaks-the-glas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81" y="1941140"/>
            <a:ext cx="45720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8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1" y="188640"/>
            <a:ext cx="3977551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i="1" dirty="0" smtClean="0">
                <a:solidFill>
                  <a:schemeClr val="tx1"/>
                </a:solidFill>
              </a:rPr>
              <a:t>Не ходить на </a:t>
            </a:r>
            <a:r>
              <a:rPr lang="en-US" sz="3200" b="1" i="1" dirty="0" err="1" smtClean="0">
                <a:solidFill>
                  <a:schemeClr val="tx1"/>
                </a:solidFill>
              </a:rPr>
              <a:t>iForum</a:t>
            </a:r>
            <a:endParaRPr lang="uk-UA" sz="3200" b="1" i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53673" y="-12868"/>
            <a:ext cx="233108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ru-RU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11</a:t>
            </a:r>
            <a:endParaRPr lang="uk-UA" dirty="0"/>
          </a:p>
        </p:txBody>
      </p:sp>
      <p:pic>
        <p:nvPicPr>
          <p:cNvPr id="23554" name="Picture 2" descr="http://openmind.com.ua/wp-content/uploads/2016/04/iforum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801" y="2599184"/>
            <a:ext cx="4616695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9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Несколько вопросов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23528" y="2259174"/>
            <a:ext cx="3405994" cy="1549896"/>
          </a:xfrm>
          <a:prstGeom prst="wedgeRoundRectCallout">
            <a:avLst>
              <a:gd name="adj1" fmla="val -37709"/>
              <a:gd name="adj2" fmla="val 66422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FMCG?</a:t>
            </a:r>
            <a:endParaRPr lang="uk-UA" sz="6000" b="1" i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499992" y="1484784"/>
            <a:ext cx="4176464" cy="1368152"/>
          </a:xfrm>
          <a:prstGeom prst="wedgeRoundRectCallout">
            <a:avLst>
              <a:gd name="adj1" fmla="val 46675"/>
              <a:gd name="adj2" fmla="val 59089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Agencies?</a:t>
            </a:r>
            <a:endParaRPr lang="uk-UA" sz="6000" b="1" i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995936" y="3122104"/>
            <a:ext cx="4176464" cy="1603040"/>
          </a:xfrm>
          <a:prstGeom prst="wedgeRoundRectCallout">
            <a:avLst>
              <a:gd name="adj1" fmla="val 13833"/>
              <a:gd name="adj2" fmla="val 62883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SMB?</a:t>
            </a:r>
            <a:endParaRPr lang="uk-UA" sz="6000" b="1" i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23528" y="4869160"/>
            <a:ext cx="4196544" cy="1549896"/>
          </a:xfrm>
          <a:prstGeom prst="wedgeRoundRectCallout">
            <a:avLst>
              <a:gd name="adj1" fmla="val -37709"/>
              <a:gd name="adj2" fmla="val 66422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Students?</a:t>
            </a:r>
            <a:endParaRPr lang="uk-UA" sz="6000" b="1" i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25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9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D326-D0F3-4370-9050-39526799A51F}" type="slidenum">
              <a:rPr lang="ru-RU" noProof="0" smtClean="0"/>
              <a:pPr/>
              <a:t>30</a:t>
            </a:fld>
            <a:endParaRPr lang="ru-RU" noProof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116632" y="994718"/>
            <a:ext cx="11521280" cy="5602634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sz="20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ЧТО ДАЛЬ ШЕ?</a:t>
            </a:r>
            <a:endParaRPr lang="uk-UA" sz="2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20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Users\zdrokol\Downloads\! GIFs\thank you spongebo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6" y="1575842"/>
            <a:ext cx="8856000" cy="370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07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FMCG </a:t>
            </a:r>
            <a:r>
              <a:rPr lang="ru-RU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бренды </a:t>
            </a:r>
            <a:r>
              <a:rPr lang="ru-RU" dirty="0">
                <a:solidFill>
                  <a:srgbClr val="FFFF00"/>
                </a:solidFill>
                <a:latin typeface="Comic Sans MS" panose="030F0702030302020204" pitchFamily="66" charset="0"/>
              </a:rPr>
              <a:t>в </a:t>
            </a:r>
            <a:r>
              <a:rPr lang="ru-RU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Digital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DATA\Zdrok Oleksandr DANONE\! DIGITAL\BIG MEETINGS\iForum\pelmeni fun demotiva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855762"/>
            <a:ext cx="5472608" cy="582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80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2" y="188640"/>
            <a:ext cx="3838042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i="1" dirty="0" smtClean="0">
                <a:solidFill>
                  <a:schemeClr val="tx1"/>
                </a:solidFill>
              </a:rPr>
              <a:t>Традиционный подход</a:t>
            </a:r>
            <a:endParaRPr lang="uk-UA" sz="3200" b="1" i="1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58423" y="-12868"/>
            <a:ext cx="177644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ru-RU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1</a:t>
            </a:r>
            <a:endParaRPr lang="uk-UA" dirty="0"/>
          </a:p>
        </p:txBody>
      </p:sp>
      <p:pic>
        <p:nvPicPr>
          <p:cNvPr id="4098" name="Picture 2" descr="vrt dance retro weird wi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957" y="1772816"/>
            <a:ext cx="480053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98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72700" y="758038"/>
            <a:ext cx="2293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Classic approach</a:t>
            </a:r>
            <a:endParaRPr lang="uk-UA" sz="2400" b="1" dirty="0"/>
          </a:p>
        </p:txBody>
      </p:sp>
      <p:pic>
        <p:nvPicPr>
          <p:cNvPr id="6" name="Picture 2" descr="http://darmano.typepad.com/photos/uncategorized/2008/10/11/unconventio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72"/>
          <a:stretch/>
        </p:blipFill>
        <p:spPr bwMode="auto">
          <a:xfrm>
            <a:off x="733862" y="3828989"/>
            <a:ext cx="7620000" cy="181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darmano.typepad.com/photos/uncategorized/2008/10/11/unconventio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5" b="53903"/>
          <a:stretch/>
        </p:blipFill>
        <p:spPr bwMode="auto">
          <a:xfrm>
            <a:off x="738645" y="1196751"/>
            <a:ext cx="7620000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6309320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6213" indent="-176213" algn="l" defTabSz="914400" rtl="0" eaLnBrk="1" latinLnBrk="0" hangingPunct="1">
              <a:spcBef>
                <a:spcPts val="0"/>
              </a:spcBef>
              <a:buClr>
                <a:srgbClr val="EF1502"/>
              </a:buClr>
              <a:buFont typeface="Arial" panose="020B0604020202020204" pitchFamily="34" charset="0"/>
              <a:buNone/>
              <a:defRPr lang="ru-RU" sz="3200" kern="1200" dirty="0">
                <a:solidFill>
                  <a:schemeClr val="tx1"/>
                </a:solidFill>
                <a:latin typeface="PF Din Text Comp Pro Light" panose="02000000000000000000" pitchFamily="2" charset="0"/>
                <a:ea typeface="+mn-ea"/>
                <a:cs typeface="+mn-cs"/>
              </a:defRPr>
            </a:lvl1pPr>
            <a:lvl2pPr marL="457200" indent="-457200" algn="l" defTabSz="914400" rtl="0" eaLnBrk="1" latinLnBrk="0" hangingPunct="1">
              <a:spcBef>
                <a:spcPts val="0"/>
              </a:spcBef>
              <a:buClr>
                <a:srgbClr val="EF1502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PF Din Text Comp Pro Light" panose="02000000000000000000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spcBef>
                <a:spcPts val="0"/>
              </a:spcBef>
              <a:buClr>
                <a:srgbClr val="EF150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F Din Text Comp Pro Light" panose="02000000000000000000" pitchFamily="2" charset="0"/>
                <a:ea typeface="+mn-ea"/>
                <a:cs typeface="+mn-cs"/>
              </a:defRPr>
            </a:lvl3pPr>
            <a:lvl4pPr marL="342900" indent="-342900" algn="l" defTabSz="914400" rtl="0" eaLnBrk="1" latinLnBrk="0" hangingPunct="1">
              <a:spcBef>
                <a:spcPts val="0"/>
              </a:spcBef>
              <a:buClr>
                <a:srgbClr val="EF150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PF Din Text Comp Pro Light" panose="02000000000000000000" pitchFamily="2" charset="0"/>
                <a:ea typeface="+mn-ea"/>
                <a:cs typeface="+mn-cs"/>
              </a:defRPr>
            </a:lvl4pPr>
            <a:lvl5pPr marL="342900" indent="-342900" algn="l" defTabSz="914400" rtl="0" eaLnBrk="1" latinLnBrk="0" hangingPunct="1">
              <a:spcBef>
                <a:spcPts val="0"/>
              </a:spcBef>
              <a:buClr>
                <a:srgbClr val="EF150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PF Din Text Comp Pr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David </a:t>
            </a:r>
            <a:r>
              <a:rPr lang="en-US" sz="2000" i="1" dirty="0" err="1" smtClean="0">
                <a:solidFill>
                  <a:schemeClr val="bg1">
                    <a:lumMod val="50000"/>
                  </a:schemeClr>
                </a:solidFill>
              </a:rPr>
              <a:t>Armano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 - Global Strategy Director at Edelman Digital</a:t>
            </a:r>
          </a:p>
          <a:p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3152099" y="3573016"/>
            <a:ext cx="2934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Ecommerce approach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50390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2" y="188640"/>
            <a:ext cx="3838042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i="1" dirty="0" smtClean="0">
              <a:solidFill>
                <a:schemeClr val="tx1"/>
              </a:solidFill>
            </a:endParaRPr>
          </a:p>
          <a:p>
            <a:endParaRPr lang="ru-RU" sz="3200" i="1" dirty="0">
              <a:solidFill>
                <a:schemeClr val="tx1"/>
              </a:solidFill>
            </a:endParaRPr>
          </a:p>
          <a:p>
            <a:endParaRPr lang="ru-RU" sz="3200" b="1" i="1" dirty="0" smtClean="0">
              <a:solidFill>
                <a:schemeClr val="tx1"/>
              </a:solidFill>
            </a:endParaRPr>
          </a:p>
          <a:p>
            <a:r>
              <a:rPr lang="ru-RU" sz="3200" b="1" i="1" dirty="0" smtClean="0">
                <a:solidFill>
                  <a:schemeClr val="tx1"/>
                </a:solidFill>
              </a:rPr>
              <a:t>Традиционный подход:</a:t>
            </a:r>
            <a:r>
              <a:rPr lang="ru-RU" sz="3200" i="1" dirty="0" smtClean="0">
                <a:solidFill>
                  <a:schemeClr val="tx1"/>
                </a:solidFill>
              </a:rPr>
              <a:t> </a:t>
            </a:r>
            <a:r>
              <a:rPr lang="ru-RU" sz="3200" i="1" dirty="0" err="1" smtClean="0">
                <a:solidFill>
                  <a:schemeClr val="tx1"/>
                </a:solidFill>
              </a:rPr>
              <a:t>ууууууутверждение</a:t>
            </a:r>
            <a:r>
              <a:rPr lang="ru-RU" sz="3200" i="1" dirty="0" smtClean="0">
                <a:solidFill>
                  <a:schemeClr val="tx1"/>
                </a:solidFill>
              </a:rPr>
              <a:t> дизайна, всё </a:t>
            </a:r>
            <a:r>
              <a:rPr lang="ru-RU" sz="3200" i="1" dirty="0" smtClean="0">
                <a:solidFill>
                  <a:schemeClr val="tx1"/>
                </a:solidFill>
              </a:rPr>
              <a:t>нравится, но есть несколько комментариев, идеальные </a:t>
            </a:r>
            <a:r>
              <a:rPr lang="ru-RU" sz="3200" i="1" dirty="0" err="1" smtClean="0">
                <a:solidFill>
                  <a:schemeClr val="tx1"/>
                </a:solidFill>
              </a:rPr>
              <a:t>лендинги</a:t>
            </a:r>
            <a:r>
              <a:rPr lang="ru-RU" sz="3200" i="1" dirty="0" smtClean="0">
                <a:solidFill>
                  <a:schemeClr val="tx1"/>
                </a:solidFill>
              </a:rPr>
              <a:t>, режим </a:t>
            </a:r>
            <a:r>
              <a:rPr lang="ru-RU" sz="3200" i="1" dirty="0">
                <a:solidFill>
                  <a:schemeClr val="tx1"/>
                </a:solidFill>
              </a:rPr>
              <a:t>редактора</a:t>
            </a:r>
            <a:endParaRPr lang="uk-UA" sz="3200" i="1" dirty="0">
              <a:solidFill>
                <a:schemeClr val="tx1"/>
              </a:solidFill>
            </a:endParaRPr>
          </a:p>
          <a:p>
            <a:endParaRPr lang="uk-UA" sz="3200" i="1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58423" y="-12868"/>
            <a:ext cx="177644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ru-RU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1</a:t>
            </a:r>
            <a:endParaRPr lang="uk-UA" dirty="0"/>
          </a:p>
        </p:txBody>
      </p:sp>
      <p:pic>
        <p:nvPicPr>
          <p:cNvPr id="3074" name="Picture 2" descr="http://cdn4.sostav.ru/news/2016/03/02/slides/VJHKrzW0_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t="12651" r="15161" b="18300"/>
          <a:stretch/>
        </p:blipFill>
        <p:spPr bwMode="auto">
          <a:xfrm>
            <a:off x="4246934" y="1078260"/>
            <a:ext cx="4603918" cy="46039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30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2" y="188640"/>
            <a:ext cx="3838042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i="1" dirty="0" smtClean="0">
              <a:solidFill>
                <a:schemeClr val="tx1"/>
              </a:solidFill>
            </a:endParaRPr>
          </a:p>
          <a:p>
            <a:endParaRPr lang="ru-RU" sz="3200" i="1" dirty="0">
              <a:solidFill>
                <a:schemeClr val="tx1"/>
              </a:solidFill>
            </a:endParaRPr>
          </a:p>
          <a:p>
            <a:endParaRPr lang="ru-RU" sz="3200" b="1" i="1" dirty="0" smtClean="0">
              <a:solidFill>
                <a:schemeClr val="tx1"/>
              </a:solidFill>
            </a:endParaRPr>
          </a:p>
          <a:p>
            <a:r>
              <a:rPr lang="ru-RU" sz="3200" b="1" i="1" dirty="0" smtClean="0">
                <a:solidFill>
                  <a:schemeClr val="tx1"/>
                </a:solidFill>
              </a:rPr>
              <a:t>Традиционный подход:</a:t>
            </a:r>
            <a:r>
              <a:rPr lang="ru-RU" sz="3200" i="1" dirty="0" smtClean="0">
                <a:solidFill>
                  <a:schemeClr val="tx1"/>
                </a:solidFill>
              </a:rPr>
              <a:t> </a:t>
            </a:r>
            <a:r>
              <a:rPr lang="ru-RU" sz="3200" i="1" dirty="0" err="1" smtClean="0">
                <a:solidFill>
                  <a:schemeClr val="tx1"/>
                </a:solidFill>
              </a:rPr>
              <a:t>ууууууутверждение</a:t>
            </a:r>
            <a:r>
              <a:rPr lang="ru-RU" sz="3200" i="1" dirty="0" smtClean="0">
                <a:solidFill>
                  <a:schemeClr val="tx1"/>
                </a:solidFill>
              </a:rPr>
              <a:t> дизайна, всё </a:t>
            </a:r>
            <a:r>
              <a:rPr lang="ru-RU" sz="3200" i="1" dirty="0" smtClean="0">
                <a:solidFill>
                  <a:schemeClr val="tx1"/>
                </a:solidFill>
              </a:rPr>
              <a:t>нравится, но есть несколько комментариев, идеальные </a:t>
            </a:r>
            <a:r>
              <a:rPr lang="ru-RU" sz="3200" i="1" dirty="0" err="1" smtClean="0">
                <a:solidFill>
                  <a:schemeClr val="tx1"/>
                </a:solidFill>
              </a:rPr>
              <a:t>лендинги</a:t>
            </a:r>
            <a:r>
              <a:rPr lang="ru-RU" sz="3200" i="1" dirty="0" smtClean="0">
                <a:solidFill>
                  <a:schemeClr val="tx1"/>
                </a:solidFill>
              </a:rPr>
              <a:t>, режим </a:t>
            </a:r>
            <a:r>
              <a:rPr lang="ru-RU" sz="3200" i="1" dirty="0">
                <a:solidFill>
                  <a:schemeClr val="tx1"/>
                </a:solidFill>
              </a:rPr>
              <a:t>редактора</a:t>
            </a:r>
            <a:endParaRPr lang="uk-UA" sz="3200" i="1" dirty="0">
              <a:solidFill>
                <a:schemeClr val="tx1"/>
              </a:solidFill>
            </a:endParaRPr>
          </a:p>
          <a:p>
            <a:endParaRPr lang="uk-UA" sz="3200" i="1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58423" y="-12868"/>
            <a:ext cx="177644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ru-RU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1</a:t>
            </a:r>
            <a:endParaRPr lang="uk-UA" dirty="0"/>
          </a:p>
        </p:txBody>
      </p:sp>
      <p:pic>
        <p:nvPicPr>
          <p:cNvPr id="2050" name="Picture 2" descr="D:\Users\zdrokol\Downloads\! GIFs\site text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25538"/>
            <a:ext cx="508856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06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29902" y="188640"/>
            <a:ext cx="3838042" cy="5829200"/>
          </a:xfrm>
          <a:prstGeom prst="wedgeRectCallout">
            <a:avLst>
              <a:gd name="adj1" fmla="val -48628"/>
              <a:gd name="adj2" fmla="val 613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i="1" dirty="0" smtClean="0">
                <a:solidFill>
                  <a:schemeClr val="tx1"/>
                </a:solidFill>
              </a:rPr>
              <a:t>Стратегия без тактики</a:t>
            </a:r>
            <a:endParaRPr lang="uk-UA" sz="3200" b="1" i="1" dirty="0" smtClean="0">
              <a:solidFill>
                <a:schemeClr val="tx1"/>
              </a:solidFill>
            </a:endParaRPr>
          </a:p>
        </p:txBody>
      </p:sp>
      <p:pic>
        <p:nvPicPr>
          <p:cNvPr id="3074" name="Picture 2" descr="D:\DATA\Zdrok Oleksandr DANONE\! DIGITAL\BIG MEETINGS\iForum\e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47855"/>
            <a:ext cx="5718452" cy="23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58423" y="-12868"/>
            <a:ext cx="19736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en-US" sz="9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2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384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212</Words>
  <Application>Microsoft Office PowerPoint</Application>
  <PresentationFormat>On-screen Show (4:3)</PresentationFormat>
  <Paragraphs>72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Тема Office</vt:lpstr>
      <vt:lpstr>TOP-10 ошибок FMCG брендов в Digital</vt:lpstr>
      <vt:lpstr>PowerPoint Presentation</vt:lpstr>
      <vt:lpstr>Несколько вопросов</vt:lpstr>
      <vt:lpstr>FMCG бренды в Digital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ЧТО ДАЛЬ ШЕ?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ИКРА  МЕДИА</dc:title>
  <dc:creator>Olexander Zdrok</dc:creator>
  <cp:lastModifiedBy>ZDROK Olexandr</cp:lastModifiedBy>
  <cp:revision>104</cp:revision>
  <dcterms:created xsi:type="dcterms:W3CDTF">2014-01-30T14:07:55Z</dcterms:created>
  <dcterms:modified xsi:type="dcterms:W3CDTF">2016-04-20T11:45:47Z</dcterms:modified>
</cp:coreProperties>
</file>