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9"/>
  </p:notesMasterIdLst>
  <p:sldIdLst>
    <p:sldId id="306" r:id="rId3"/>
    <p:sldId id="473" r:id="rId4"/>
    <p:sldId id="553" r:id="rId5"/>
    <p:sldId id="490" r:id="rId6"/>
    <p:sldId id="489" r:id="rId7"/>
    <p:sldId id="487" r:id="rId8"/>
    <p:sldId id="488" r:id="rId9"/>
    <p:sldId id="485" r:id="rId10"/>
    <p:sldId id="486" r:id="rId11"/>
    <p:sldId id="493" r:id="rId12"/>
    <p:sldId id="537" r:id="rId13"/>
    <p:sldId id="540" r:id="rId14"/>
    <p:sldId id="551" r:id="rId15"/>
    <p:sldId id="552" r:id="rId16"/>
    <p:sldId id="542" r:id="rId17"/>
    <p:sldId id="543" r:id="rId18"/>
    <p:sldId id="555" r:id="rId19"/>
    <p:sldId id="558" r:id="rId20"/>
    <p:sldId id="559" r:id="rId21"/>
    <p:sldId id="544" r:id="rId22"/>
    <p:sldId id="545" r:id="rId23"/>
    <p:sldId id="547" r:id="rId24"/>
    <p:sldId id="550" r:id="rId25"/>
    <p:sldId id="554" r:id="rId26"/>
    <p:sldId id="536" r:id="rId27"/>
    <p:sldId id="35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стя" initials="Настя" lastIdx="1" clrIdx="0"/>
  <p:cmAuthor id="1" name="Станислав Трацевский" initials="С.Т.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3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Помірний стиль 1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2" autoAdjust="0"/>
    <p:restoredTop sz="94366" autoAdjust="0"/>
  </p:normalViewPr>
  <p:slideViewPr>
    <p:cSldViewPr snapToGrid="0">
      <p:cViewPr varScale="1">
        <p:scale>
          <a:sx n="81" d="100"/>
          <a:sy n="81" d="100"/>
        </p:scale>
        <p:origin x="166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6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740FA-C041-4109-9406-476C16010031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8143D-818B-4F85-AB55-C9F68E5D6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1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143D-818B-4F85-AB55-C9F68E5D69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31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143D-818B-4F85-AB55-C9F68E5D698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11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143D-818B-4F85-AB55-C9F68E5D698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90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143D-818B-4F85-AB55-C9F68E5D698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76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143D-818B-4F85-AB55-C9F68E5D698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30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143D-818B-4F85-AB55-C9F68E5D698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966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143D-818B-4F85-AB55-C9F68E5D698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06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143D-818B-4F85-AB55-C9F68E5D698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25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143D-818B-4F85-AB55-C9F68E5D698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85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143D-818B-4F85-AB55-C9F68E5D698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060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143D-818B-4F85-AB55-C9F68E5D698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656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143D-818B-4F85-AB55-C9F68E5D69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462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143D-818B-4F85-AB55-C9F68E5D698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22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143D-818B-4F85-AB55-C9F68E5D698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67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143D-818B-4F85-AB55-C9F68E5D698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15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143D-818B-4F85-AB55-C9F68E5D698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598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143D-818B-4F85-AB55-C9F68E5D698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642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143D-818B-4F85-AB55-C9F68E5D698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753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143D-818B-4F85-AB55-C9F68E5D69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75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143D-818B-4F85-AB55-C9F68E5D698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68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143D-818B-4F85-AB55-C9F68E5D698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518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143D-818B-4F85-AB55-C9F68E5D698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45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143D-818B-4F85-AB55-C9F68E5D698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136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143D-818B-4F85-AB55-C9F68E5D698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267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143D-818B-4F85-AB55-C9F68E5D698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9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540000"/>
            <a:ext cx="7772400" cy="2376000"/>
          </a:xfrm>
        </p:spPr>
        <p:txBody>
          <a:bodyPr anchor="t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7D6D-202D-4432-87AE-3AC37AC2F2F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0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7D6D-202D-4432-87AE-3AC37AC2F2F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54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7D6D-202D-4432-87AE-3AC37AC2F2F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43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000" y="540000"/>
            <a:ext cx="6858000" cy="2626360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40000" y="3312000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ru-RU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91F7-8DD5-47E5-BFE4-6E39F08CF17D}" type="datetime1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CCDF-DBB4-470F-8F42-C08DDEDF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2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2144-85B7-40AA-A9DE-CB8D81E5E03C}" type="datetime1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CCDF-DBB4-470F-8F42-C08DDEDF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3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0AE9-EBB6-4D01-A2EC-59F2DED22735}" type="datetime1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CCDF-DBB4-470F-8F42-C08DDEDF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4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2EA5-FD48-4587-A382-CEEBED603C63}" type="datetime1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CCDF-DBB4-470F-8F42-C08DDEDF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8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68E03-607C-47B9-B5E7-56FC37CC0B85}" type="datetime1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CCDF-DBB4-470F-8F42-C08DDEDF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57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BE37-1D12-4060-AF3C-9A15D9E9809B}" type="datetime1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CCDF-DBB4-470F-8F42-C08DDEDF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576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8D85-D736-4632-A808-880E471B2421}" type="datetime1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CCDF-DBB4-470F-8F42-C08DDEDF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19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C3353-29F6-4C90-886A-A60F1CF2F85C}" type="datetime1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CCDF-DBB4-470F-8F42-C08DDEDF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4052046" y="6347761"/>
            <a:ext cx="2057400" cy="365125"/>
          </a:xfrm>
        </p:spPr>
        <p:txBody>
          <a:bodyPr/>
          <a:lstStyle/>
          <a:p>
            <a:fld id="{8E3B7D6D-202D-4432-87AE-3AC37AC2F2F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28650" y="635710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48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6238-8DC0-4D61-975E-3E6F68457F5E}" type="datetime1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CCDF-DBB4-470F-8F42-C08DDEDF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94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C603-B8A3-426E-B92D-806B07B2AE0A}" type="datetime1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CCDF-DBB4-470F-8F42-C08DDEDF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414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A417-220C-4D2C-A479-6ADDBAE3984A}" type="datetime1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CCDF-DBB4-470F-8F42-C08DDEDF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8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7D6D-202D-4432-87AE-3AC37AC2F2F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04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7D6D-202D-4432-87AE-3AC37AC2F2F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7D6D-202D-4432-87AE-3AC37AC2F2F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23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7D6D-202D-4432-87AE-3AC37AC2F2F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8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7D6D-202D-4432-87AE-3AC37AC2F2F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484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7D6D-202D-4432-87AE-3AC37AC2F2F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23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7D6D-202D-4432-87AE-3AC37AC2F2F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7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0805"/>
            <a:ext cx="7886700" cy="4586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40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7D6D-202D-4432-87AE-3AC37AC2F2F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ADB8CD9-043F-4945-B9C0-EDBED982FF4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89026"/>
            <a:ext cx="238909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9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Calibri Light" panose="020F030202020403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 Light" panose="020F030202020403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 Light" panose="020F03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 Light" panose="020F03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 Light" panose="020F03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 smtClean="0"/>
              <a:t>Зразок заголовка</a:t>
            </a:r>
            <a:endParaRPr lang="ru-RU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ED49E-A14D-40A6-90EE-5C0A2BE1D0F5}" type="datetime1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AC8CCDF-DBB4-470F-8F42-C08DDEDF53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6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ashmanov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00" y="3780000"/>
            <a:ext cx="2714625" cy="2714625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282919" y="734351"/>
            <a:ext cx="8515706" cy="32776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6600" dirty="0" smtClean="0"/>
              <a:t>Поведенческая аналитика для малого бизнеса</a:t>
            </a:r>
            <a:endParaRPr lang="en-US" sz="6600" dirty="0" smtClean="0"/>
          </a:p>
          <a:p>
            <a:endParaRPr lang="uk-UA" sz="6600" dirty="0" smtClean="0"/>
          </a:p>
          <a:p>
            <a:r>
              <a:rPr lang="en-US" sz="2800" dirty="0" smtClean="0"/>
              <a:t>Marketing automation</a:t>
            </a:r>
            <a:r>
              <a:rPr lang="ru-RU" sz="2800" dirty="0" smtClean="0"/>
              <a:t> для</a:t>
            </a:r>
            <a:r>
              <a:rPr lang="en-US" sz="2800" dirty="0" smtClean="0"/>
              <a:t> ecommerce </a:t>
            </a:r>
            <a:r>
              <a:rPr lang="ru-RU" sz="2800" dirty="0" smtClean="0"/>
              <a:t>и</a:t>
            </a:r>
            <a:r>
              <a:rPr lang="uk-UA" sz="2800" dirty="0" smtClean="0"/>
              <a:t> </a:t>
            </a:r>
            <a:r>
              <a:rPr lang="ru-RU" sz="2800" dirty="0" smtClean="0"/>
              <a:t>услуг	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82919" y="5291092"/>
            <a:ext cx="2505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Александр Федотов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Заместитель директора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61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6" y="149836"/>
            <a:ext cx="8010383" cy="1378714"/>
          </a:xfrm>
        </p:spPr>
        <p:txBody>
          <a:bodyPr>
            <a:noAutofit/>
          </a:bodyPr>
          <a:lstStyle/>
          <a:p>
            <a:r>
              <a:rPr lang="ru-RU" dirty="0" smtClean="0"/>
              <a:t>Выгоды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4965" y="1336036"/>
            <a:ext cx="8010383" cy="33019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ru-RU" sz="2400" dirty="0" smtClean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r>
              <a:rPr lang="ru-RU" sz="3600" dirty="0" smtClean="0"/>
              <a:t>О</a:t>
            </a:r>
            <a:r>
              <a:rPr lang="ru-RU" sz="3600" dirty="0" smtClean="0"/>
              <a:t>бсудим </a:t>
            </a:r>
            <a:r>
              <a:rPr lang="ru-RU" sz="3600" dirty="0" smtClean="0"/>
              <a:t>как </a:t>
            </a:r>
            <a:r>
              <a:rPr lang="ru-RU" sz="3600" dirty="0"/>
              <a:t>э</a:t>
            </a:r>
            <a:r>
              <a:rPr lang="ru-RU" sz="3600" dirty="0" smtClean="0"/>
              <a:t>то сделать…</a:t>
            </a:r>
            <a:endParaRPr lang="ru-RU" sz="3600" dirty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28439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6" y="149836"/>
            <a:ext cx="8010383" cy="1378714"/>
          </a:xfrm>
        </p:spPr>
        <p:txBody>
          <a:bodyPr>
            <a:noAutofit/>
          </a:bodyPr>
          <a:lstStyle/>
          <a:p>
            <a:r>
              <a:rPr lang="ru-RU" dirty="0" smtClean="0"/>
              <a:t>Аналитика пользователя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4965" y="1336036"/>
            <a:ext cx="8010383" cy="33019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ru-RU" sz="2400" dirty="0" smtClean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r>
              <a:rPr lang="ru-RU" sz="3600" dirty="0" smtClean="0"/>
              <a:t>Персональная аналитика </a:t>
            </a:r>
            <a:r>
              <a:rPr lang="en-US" sz="3600" dirty="0" smtClean="0"/>
              <a:t>VS </a:t>
            </a:r>
            <a:r>
              <a:rPr lang="uk-UA" sz="3600" dirty="0" err="1" smtClean="0"/>
              <a:t>аналитика</a:t>
            </a:r>
            <a:r>
              <a:rPr lang="uk-UA" sz="3600" dirty="0" smtClean="0"/>
              <a:t> </a:t>
            </a:r>
            <a:r>
              <a:rPr lang="uk-UA" sz="3600" dirty="0" err="1" smtClean="0"/>
              <a:t>трендов</a:t>
            </a:r>
            <a:endParaRPr lang="ru-RU" sz="3600" dirty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4019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6" y="149836"/>
            <a:ext cx="8010383" cy="1378714"/>
          </a:xfrm>
        </p:spPr>
        <p:txBody>
          <a:bodyPr>
            <a:noAutofit/>
          </a:bodyPr>
          <a:lstStyle/>
          <a:p>
            <a:r>
              <a:rPr lang="ru-RU" dirty="0" smtClean="0"/>
              <a:t>Аналитика пользователя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2050" name="Picture 2" descr="http://dl2.joxi.net/drive/2016/04/19/0014/1571/939555/55/3413e82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7" y="839193"/>
            <a:ext cx="4953154" cy="4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dl1.joxi.net/drive/2016/04/19/0014/1571/939555/55/c7613ca9b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761" y="3523185"/>
            <a:ext cx="5981672" cy="256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139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6" y="149836"/>
            <a:ext cx="8010383" cy="1378714"/>
          </a:xfrm>
        </p:spPr>
        <p:txBody>
          <a:bodyPr>
            <a:noAutofit/>
          </a:bodyPr>
          <a:lstStyle/>
          <a:p>
            <a:r>
              <a:rPr lang="ru-RU" dirty="0" smtClean="0"/>
              <a:t>Аналитика трендов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12290" name="Picture 2" descr="http://dl2.joxi.net/drive/2016/04/19/0014/1571/939555/55/7a1c6675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6" y="1603964"/>
            <a:ext cx="8330553" cy="352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829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6" y="149836"/>
            <a:ext cx="8010383" cy="1378714"/>
          </a:xfrm>
        </p:spPr>
        <p:txBody>
          <a:bodyPr>
            <a:noAutofit/>
          </a:bodyPr>
          <a:lstStyle/>
          <a:p>
            <a:r>
              <a:rPr lang="ru-RU" dirty="0" smtClean="0"/>
              <a:t>Выгоды персональной аналитики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5161" y="1726459"/>
            <a:ext cx="743303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Вы знаете, что делал каждый клиент на вашем сайте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Вы можете сделать автоматические действия в зависимости от поведения пользователя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Вы знаете сколько покупают ваши клиенты в привязке к их поведению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Вы можете вернуть их на сайт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Вы можете создать тематический контент в зависимости от их поведения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/>
          </a:p>
          <a:p>
            <a:r>
              <a:rPr lang="ru-RU" sz="2400" b="1" u="sng" dirty="0" smtClean="0"/>
              <a:t>Вы можете действовать в привязке к конкретному человеку!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311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6" y="149836"/>
            <a:ext cx="8010383" cy="1378714"/>
          </a:xfrm>
        </p:spPr>
        <p:txBody>
          <a:bodyPr>
            <a:noAutofit/>
          </a:bodyPr>
          <a:lstStyle/>
          <a:p>
            <a:r>
              <a:rPr lang="ru-RU" dirty="0" smtClean="0"/>
              <a:t>Архитектура системы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152697" y="1260807"/>
            <a:ext cx="1357460" cy="1272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CRM</a:t>
            </a:r>
            <a:endParaRPr lang="uk-UA" dirty="0"/>
          </a:p>
        </p:txBody>
      </p:sp>
      <p:sp>
        <p:nvSpPr>
          <p:cNvPr id="5" name="Овал 4"/>
          <p:cNvSpPr/>
          <p:nvPr/>
        </p:nvSpPr>
        <p:spPr>
          <a:xfrm>
            <a:off x="2161705" y="3255494"/>
            <a:ext cx="1946636" cy="1706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Marketing Automation</a:t>
            </a:r>
            <a:endParaRPr lang="ru-RU" dirty="0" smtClean="0"/>
          </a:p>
          <a:p>
            <a:pPr algn="ctr"/>
            <a:r>
              <a:rPr lang="uk-UA" dirty="0" smtClean="0"/>
              <a:t>платформа</a:t>
            </a:r>
            <a:endParaRPr lang="uk-UA" dirty="0"/>
          </a:p>
        </p:txBody>
      </p:sp>
      <p:sp>
        <p:nvSpPr>
          <p:cNvPr id="6" name="Овал 5"/>
          <p:cNvSpPr/>
          <p:nvPr/>
        </p:nvSpPr>
        <p:spPr>
          <a:xfrm>
            <a:off x="6853898" y="2951224"/>
            <a:ext cx="1496505" cy="13321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backend</a:t>
            </a:r>
            <a:endParaRPr lang="uk-UA" dirty="0"/>
          </a:p>
        </p:txBody>
      </p:sp>
      <p:sp>
        <p:nvSpPr>
          <p:cNvPr id="8" name="Овал 7"/>
          <p:cNvSpPr/>
          <p:nvPr/>
        </p:nvSpPr>
        <p:spPr>
          <a:xfrm>
            <a:off x="4959677" y="4690682"/>
            <a:ext cx="1498273" cy="1439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frontend</a:t>
            </a:r>
            <a:endParaRPr lang="uk-UA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289955" y="2540185"/>
            <a:ext cx="311084" cy="736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3914260" y="4568705"/>
            <a:ext cx="1136414" cy="501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88787" y="4897501"/>
            <a:ext cx="2357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 smtClean="0"/>
              <a:t>Контакт</a:t>
            </a:r>
            <a:r>
              <a:rPr lang="ru-RU" dirty="0" err="1" smtClean="0"/>
              <a:t>ные</a:t>
            </a:r>
            <a:endParaRPr lang="ru-RU" dirty="0" smtClean="0"/>
          </a:p>
          <a:p>
            <a:r>
              <a:rPr lang="ru-RU" dirty="0" smtClean="0"/>
              <a:t>данные через </a:t>
            </a:r>
          </a:p>
          <a:p>
            <a:r>
              <a:rPr lang="ru-RU" dirty="0" smtClean="0"/>
              <a:t>формы</a:t>
            </a:r>
          </a:p>
          <a:p>
            <a:r>
              <a:rPr lang="ru-RU" dirty="0" smtClean="0"/>
              <a:t>- Код сбора информации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253028" y="3276393"/>
            <a:ext cx="211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Сбор информации,</a:t>
            </a:r>
          </a:p>
          <a:p>
            <a:r>
              <a:rPr lang="ru-RU" dirty="0" smtClean="0"/>
              <a:t>правила и триггеры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921431" y="1276450"/>
            <a:ext cx="2524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Агрегация некоторых данных о клиентах,</a:t>
            </a:r>
          </a:p>
          <a:p>
            <a:r>
              <a:rPr lang="ru-RU" dirty="0" smtClean="0"/>
              <a:t>Статусы продаж</a:t>
            </a:r>
            <a:endParaRPr lang="uk-UA" dirty="0"/>
          </a:p>
        </p:txBody>
      </p:sp>
      <p:cxnSp>
        <p:nvCxnSpPr>
          <p:cNvPr id="17" name="Прямая со стрелкой 16"/>
          <p:cNvCxnSpPr>
            <a:stCxn id="6" idx="4"/>
            <a:endCxn id="8" idx="7"/>
          </p:cNvCxnSpPr>
          <p:nvPr/>
        </p:nvCxnSpPr>
        <p:spPr>
          <a:xfrm flipH="1">
            <a:off x="6238533" y="4283338"/>
            <a:ext cx="1363618" cy="618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20342" y="2533425"/>
            <a:ext cx="252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 сайта</a:t>
            </a:r>
            <a:endParaRPr lang="uk-UA" dirty="0"/>
          </a:p>
        </p:txBody>
      </p:sp>
      <p:sp>
        <p:nvSpPr>
          <p:cNvPr id="20" name="Овал 19"/>
          <p:cNvSpPr/>
          <p:nvPr/>
        </p:nvSpPr>
        <p:spPr>
          <a:xfrm>
            <a:off x="4774064" y="2860664"/>
            <a:ext cx="1498273" cy="1439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</a:t>
            </a:r>
            <a:r>
              <a:rPr lang="uk-UA" dirty="0" err="1" smtClean="0"/>
              <a:t>аналитика</a:t>
            </a:r>
            <a:endParaRPr lang="uk-UA" dirty="0"/>
          </a:p>
        </p:txBody>
      </p:sp>
      <p:cxnSp>
        <p:nvCxnSpPr>
          <p:cNvPr id="25" name="Прямая со стрелкой 24"/>
          <p:cNvCxnSpPr>
            <a:stCxn id="8" idx="0"/>
            <a:endCxn id="20" idx="4"/>
          </p:cNvCxnSpPr>
          <p:nvPr/>
        </p:nvCxnSpPr>
        <p:spPr>
          <a:xfrm flipH="1" flipV="1">
            <a:off x="5523201" y="4300652"/>
            <a:ext cx="185613" cy="390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" idx="5"/>
            <a:endCxn id="20" idx="1"/>
          </p:cNvCxnSpPr>
          <p:nvPr/>
        </p:nvCxnSpPr>
        <p:spPr>
          <a:xfrm>
            <a:off x="4311362" y="2347054"/>
            <a:ext cx="682119" cy="724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3" idx="6"/>
          </p:cNvCxnSpPr>
          <p:nvPr/>
        </p:nvCxnSpPr>
        <p:spPr>
          <a:xfrm flipH="1" flipV="1">
            <a:off x="4510157" y="1897116"/>
            <a:ext cx="864033" cy="1005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325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6" y="149836"/>
            <a:ext cx="8010383" cy="1378714"/>
          </a:xfrm>
        </p:spPr>
        <p:txBody>
          <a:bodyPr>
            <a:noAutofit/>
          </a:bodyPr>
          <a:lstStyle/>
          <a:p>
            <a:r>
              <a:rPr lang="ru-RU" dirty="0" smtClean="0"/>
              <a:t>Логика систем</a:t>
            </a:r>
            <a:r>
              <a:rPr lang="ru-RU" dirty="0"/>
              <a:t>ы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4965" y="1336036"/>
            <a:ext cx="8010383" cy="42917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ru-RU" sz="2400" dirty="0" smtClean="0"/>
          </a:p>
          <a:p>
            <a:pPr marL="742950" indent="-742950">
              <a:buAutoNum type="arabicPeriod"/>
            </a:pPr>
            <a:r>
              <a:rPr lang="ru-RU" sz="3600" dirty="0" smtClean="0"/>
              <a:t>Каждый посетитель записывается отдельно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Как только посетитель ввел личные данные, все данные «</a:t>
            </a:r>
            <a:r>
              <a:rPr lang="ru-RU" sz="3600" dirty="0" err="1" smtClean="0"/>
              <a:t>схлопываются</a:t>
            </a:r>
            <a:r>
              <a:rPr lang="ru-RU" sz="3600" dirty="0" smtClean="0"/>
              <a:t>»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При наступлении некоторых триггеров выполняются бизнес правила</a:t>
            </a: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94486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6" y="149836"/>
            <a:ext cx="8010383" cy="1378714"/>
          </a:xfrm>
        </p:spPr>
        <p:txBody>
          <a:bodyPr>
            <a:noAutofit/>
          </a:bodyPr>
          <a:lstStyle/>
          <a:p>
            <a:r>
              <a:rPr lang="ru-RU" dirty="0" smtClean="0"/>
              <a:t>Составляющие системы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593130" y="1038356"/>
            <a:ext cx="1677972" cy="1516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Привлечение</a:t>
            </a:r>
            <a:endParaRPr lang="uk-UA" sz="2000" dirty="0"/>
          </a:p>
        </p:txBody>
      </p:sp>
      <p:sp>
        <p:nvSpPr>
          <p:cNvPr id="6" name="Овал 5"/>
          <p:cNvSpPr/>
          <p:nvPr/>
        </p:nvSpPr>
        <p:spPr>
          <a:xfrm>
            <a:off x="1593130" y="2878154"/>
            <a:ext cx="1677972" cy="1516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Продажа</a:t>
            </a:r>
            <a:endParaRPr lang="uk-UA" sz="2000" dirty="0"/>
          </a:p>
        </p:txBody>
      </p:sp>
      <p:sp>
        <p:nvSpPr>
          <p:cNvPr id="7" name="Овал 6"/>
          <p:cNvSpPr/>
          <p:nvPr/>
        </p:nvSpPr>
        <p:spPr>
          <a:xfrm>
            <a:off x="1593130" y="4623684"/>
            <a:ext cx="1677972" cy="1516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WOW</a:t>
            </a:r>
            <a:endParaRPr lang="uk-U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160686" y="1302943"/>
            <a:ext cx="46345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dirty="0" smtClean="0"/>
              <a:t>Кого </a:t>
            </a:r>
            <a:r>
              <a:rPr lang="uk-UA" sz="2400" dirty="0" err="1" smtClean="0"/>
              <a:t>привлекать</a:t>
            </a:r>
            <a:r>
              <a:rPr lang="uk-UA" sz="2400" dirty="0" smtClean="0"/>
              <a:t>? </a:t>
            </a:r>
            <a:r>
              <a:rPr lang="uk-UA" sz="2400" dirty="0" err="1" smtClean="0"/>
              <a:t>Кто</a:t>
            </a:r>
            <a:r>
              <a:rPr lang="uk-UA" sz="2400" dirty="0" smtClean="0"/>
              <a:t> </a:t>
            </a:r>
            <a:r>
              <a:rPr lang="uk-UA" sz="2400" dirty="0" err="1" smtClean="0"/>
              <a:t>идеальн</a:t>
            </a:r>
            <a:r>
              <a:rPr lang="ru-RU" sz="2400" dirty="0" err="1" smtClean="0"/>
              <a:t>ый</a:t>
            </a:r>
            <a:r>
              <a:rPr lang="ru-RU" sz="2400" dirty="0" smtClean="0"/>
              <a:t> клиент?</a:t>
            </a:r>
          </a:p>
          <a:p>
            <a:pPr marL="342900" indent="-342900">
              <a:buFontTx/>
              <a:buAutoNum type="arabicPeriod"/>
            </a:pPr>
            <a:r>
              <a:rPr lang="ru-RU" sz="2400" dirty="0"/>
              <a:t>Какие у него интересы и боли</a:t>
            </a:r>
            <a:r>
              <a:rPr lang="ru-RU" sz="2400" dirty="0" smtClean="0"/>
              <a:t>?</a:t>
            </a:r>
          </a:p>
          <a:p>
            <a:pPr marL="342900" indent="-342900">
              <a:buFontTx/>
              <a:buAutoNum type="arabicPeriod"/>
            </a:pPr>
            <a:r>
              <a:rPr lang="ru-RU" sz="2400" dirty="0"/>
              <a:t>Как упорядочить контакты?</a:t>
            </a:r>
            <a:endParaRPr lang="uk-UA" sz="2400" dirty="0"/>
          </a:p>
          <a:p>
            <a:pPr marL="342900" indent="-342900">
              <a:buFontTx/>
              <a:buAutoNum type="arabicPeriod"/>
            </a:pPr>
            <a:endParaRPr lang="uk-UA" dirty="0"/>
          </a:p>
          <a:p>
            <a:pPr marL="342900" indent="-34290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783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6" y="149836"/>
            <a:ext cx="8010383" cy="1378714"/>
          </a:xfrm>
        </p:spPr>
        <p:txBody>
          <a:bodyPr>
            <a:noAutofit/>
          </a:bodyPr>
          <a:lstStyle/>
          <a:p>
            <a:r>
              <a:rPr lang="ru-RU" dirty="0" smtClean="0"/>
              <a:t>Составляющие системы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593130" y="1038356"/>
            <a:ext cx="1677972" cy="1516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Привлечение</a:t>
            </a:r>
            <a:endParaRPr lang="uk-UA" sz="2000" dirty="0"/>
          </a:p>
        </p:txBody>
      </p:sp>
      <p:sp>
        <p:nvSpPr>
          <p:cNvPr id="6" name="Овал 5"/>
          <p:cNvSpPr/>
          <p:nvPr/>
        </p:nvSpPr>
        <p:spPr>
          <a:xfrm>
            <a:off x="1593130" y="2878154"/>
            <a:ext cx="1677972" cy="1516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Продажа</a:t>
            </a:r>
            <a:endParaRPr lang="uk-UA" sz="2000" dirty="0"/>
          </a:p>
        </p:txBody>
      </p:sp>
      <p:sp>
        <p:nvSpPr>
          <p:cNvPr id="7" name="Овал 6"/>
          <p:cNvSpPr/>
          <p:nvPr/>
        </p:nvSpPr>
        <p:spPr>
          <a:xfrm>
            <a:off x="1593130" y="4623684"/>
            <a:ext cx="1677972" cy="1516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WOW</a:t>
            </a:r>
            <a:endParaRPr lang="uk-U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160686" y="1302943"/>
            <a:ext cx="45945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 smtClean="0"/>
              <a:t>Кого </a:t>
            </a:r>
            <a:r>
              <a:rPr lang="uk-UA" dirty="0" err="1" smtClean="0"/>
              <a:t>привлекать</a:t>
            </a:r>
            <a:r>
              <a:rPr lang="uk-UA" dirty="0" smtClean="0"/>
              <a:t>? </a:t>
            </a:r>
            <a:r>
              <a:rPr lang="uk-UA" dirty="0" err="1" smtClean="0"/>
              <a:t>Кто</a:t>
            </a:r>
            <a:r>
              <a:rPr lang="uk-UA" dirty="0" smtClean="0"/>
              <a:t> </a:t>
            </a:r>
            <a:r>
              <a:rPr lang="uk-UA" dirty="0" err="1" smtClean="0"/>
              <a:t>идеальн</a:t>
            </a:r>
            <a:r>
              <a:rPr lang="ru-RU" dirty="0" err="1" smtClean="0"/>
              <a:t>ый</a:t>
            </a:r>
            <a:r>
              <a:rPr lang="ru-RU" dirty="0" smtClean="0"/>
              <a:t> клиент?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Какие у него интересы и боли</a:t>
            </a:r>
            <a:r>
              <a:rPr lang="ru-RU" dirty="0" smtClean="0"/>
              <a:t>?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Как упорядочить контакты?</a:t>
            </a:r>
            <a:endParaRPr lang="uk-UA" dirty="0"/>
          </a:p>
          <a:p>
            <a:pPr marL="342900" indent="-342900">
              <a:buFontTx/>
              <a:buAutoNum type="arabicPeriod"/>
            </a:pPr>
            <a:endParaRPr lang="uk-UA" dirty="0"/>
          </a:p>
          <a:p>
            <a:pPr marL="342900" indent="-342900">
              <a:buAutoNum type="arabicPeriod"/>
            </a:pP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4094698" y="2779216"/>
            <a:ext cx="48766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/>
              <a:t>Обучить покупке у вас</a:t>
            </a:r>
          </a:p>
          <a:p>
            <a:pPr marL="342900" indent="-342900">
              <a:buFontTx/>
              <a:buAutoNum type="arabicPeriod"/>
            </a:pPr>
            <a:r>
              <a:rPr lang="ru-RU" sz="3600" dirty="0" smtClean="0"/>
              <a:t>Сделать предложение</a:t>
            </a:r>
          </a:p>
          <a:p>
            <a:pPr marL="342900" indent="-342900">
              <a:buFontTx/>
              <a:buAutoNum type="arabicPeriod"/>
            </a:pPr>
            <a:r>
              <a:rPr lang="ru-RU" sz="3600" dirty="0" smtClean="0"/>
              <a:t>Закрыть сделку</a:t>
            </a:r>
            <a:endParaRPr lang="uk-UA" sz="3600" dirty="0"/>
          </a:p>
          <a:p>
            <a:pPr marL="342900" indent="-342900">
              <a:buFontTx/>
              <a:buAutoNum type="arabicPeriod"/>
            </a:pPr>
            <a:endParaRPr lang="uk-UA" dirty="0"/>
          </a:p>
          <a:p>
            <a:pPr marL="342900" indent="-34290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2445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6" y="149836"/>
            <a:ext cx="8010383" cy="1378714"/>
          </a:xfrm>
        </p:spPr>
        <p:txBody>
          <a:bodyPr>
            <a:noAutofit/>
          </a:bodyPr>
          <a:lstStyle/>
          <a:p>
            <a:r>
              <a:rPr lang="ru-RU" dirty="0" smtClean="0"/>
              <a:t>Составляющие системы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593130" y="1038356"/>
            <a:ext cx="1677972" cy="1516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Привлечение</a:t>
            </a:r>
            <a:endParaRPr lang="uk-UA" sz="2000" dirty="0"/>
          </a:p>
        </p:txBody>
      </p:sp>
      <p:sp>
        <p:nvSpPr>
          <p:cNvPr id="6" name="Овал 5"/>
          <p:cNvSpPr/>
          <p:nvPr/>
        </p:nvSpPr>
        <p:spPr>
          <a:xfrm>
            <a:off x="1593130" y="2878154"/>
            <a:ext cx="1677972" cy="1516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Продажа</a:t>
            </a:r>
            <a:endParaRPr lang="uk-UA" sz="2000" dirty="0"/>
          </a:p>
        </p:txBody>
      </p:sp>
      <p:sp>
        <p:nvSpPr>
          <p:cNvPr id="7" name="Овал 6"/>
          <p:cNvSpPr/>
          <p:nvPr/>
        </p:nvSpPr>
        <p:spPr>
          <a:xfrm>
            <a:off x="1593130" y="4623684"/>
            <a:ext cx="1677972" cy="1516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WOW</a:t>
            </a:r>
            <a:endParaRPr lang="uk-U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160686" y="1302943"/>
            <a:ext cx="45945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 smtClean="0"/>
              <a:t>Кого </a:t>
            </a:r>
            <a:r>
              <a:rPr lang="uk-UA" dirty="0" err="1" smtClean="0"/>
              <a:t>привлекать</a:t>
            </a:r>
            <a:r>
              <a:rPr lang="uk-UA" dirty="0" smtClean="0"/>
              <a:t>? </a:t>
            </a:r>
            <a:r>
              <a:rPr lang="uk-UA" dirty="0" err="1" smtClean="0"/>
              <a:t>Кто</a:t>
            </a:r>
            <a:r>
              <a:rPr lang="uk-UA" dirty="0" smtClean="0"/>
              <a:t> </a:t>
            </a:r>
            <a:r>
              <a:rPr lang="uk-UA" dirty="0" err="1" smtClean="0"/>
              <a:t>идеальн</a:t>
            </a:r>
            <a:r>
              <a:rPr lang="ru-RU" dirty="0" err="1" smtClean="0"/>
              <a:t>ый</a:t>
            </a:r>
            <a:r>
              <a:rPr lang="ru-RU" dirty="0" smtClean="0"/>
              <a:t> клиент?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Какие у него интересы и боли</a:t>
            </a:r>
            <a:r>
              <a:rPr lang="ru-RU" dirty="0" smtClean="0"/>
              <a:t>?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Как упорядочить контакты?</a:t>
            </a:r>
            <a:endParaRPr lang="uk-UA" dirty="0"/>
          </a:p>
          <a:p>
            <a:pPr marL="342900" indent="-342900">
              <a:buFontTx/>
              <a:buAutoNum type="arabicPeriod"/>
            </a:pPr>
            <a:endParaRPr lang="uk-UA" dirty="0"/>
          </a:p>
          <a:p>
            <a:pPr marL="342900" indent="-342900">
              <a:buAutoNum type="arabicPeriod"/>
            </a:pP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4160686" y="3090983"/>
            <a:ext cx="27077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Обучить покупке у вас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Сделать предложение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Закрыть сделку</a:t>
            </a:r>
            <a:endParaRPr lang="uk-UA" dirty="0"/>
          </a:p>
          <a:p>
            <a:pPr marL="342900" indent="-342900">
              <a:buFontTx/>
              <a:buAutoNum type="arabicPeriod"/>
            </a:pPr>
            <a:endParaRPr lang="uk-UA" dirty="0"/>
          </a:p>
          <a:p>
            <a:pPr marL="342900" indent="-342900">
              <a:buAutoNum type="arabicPeriod"/>
            </a:pP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3966292" y="4394462"/>
            <a:ext cx="49833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Сделать </a:t>
            </a:r>
            <a:r>
              <a:rPr lang="en-US" sz="2800" dirty="0" smtClean="0"/>
              <a:t>wow</a:t>
            </a:r>
            <a:r>
              <a:rPr lang="ru-RU" sz="2800" dirty="0" smtClean="0"/>
              <a:t> (больше чем ожидаешь)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 marL="342900" indent="-342900">
              <a:buFontTx/>
              <a:buAutoNum type="arabicPeriod"/>
            </a:pPr>
            <a:r>
              <a:rPr lang="ru-RU" sz="2800" dirty="0" smtClean="0"/>
              <a:t>Увеличить средний чек с помощью </a:t>
            </a:r>
            <a:r>
              <a:rPr lang="ru-RU" sz="2800" dirty="0" err="1" smtClean="0"/>
              <a:t>допродаж</a:t>
            </a:r>
            <a:endParaRPr lang="ru-RU" sz="2800" dirty="0" smtClean="0"/>
          </a:p>
          <a:p>
            <a:pPr marL="342900" indent="-342900">
              <a:buFontTx/>
              <a:buAutoNum type="arabicPeriod"/>
            </a:pPr>
            <a:r>
              <a:rPr lang="ru-RU" sz="2800" dirty="0" smtClean="0"/>
              <a:t>Получить рекомендацию</a:t>
            </a:r>
            <a:endParaRPr lang="uk-UA" sz="2800" dirty="0"/>
          </a:p>
          <a:p>
            <a:pPr marL="342900" indent="-342900">
              <a:buFontTx/>
              <a:buAutoNum type="arabicPeriod"/>
            </a:pPr>
            <a:endParaRPr lang="uk-UA" sz="1400" dirty="0"/>
          </a:p>
          <a:p>
            <a:pPr marL="342900" indent="-342900">
              <a:buAutoNum type="arabicPeriod"/>
            </a:pP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67408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6" y="149836"/>
            <a:ext cx="8010383" cy="1378714"/>
          </a:xfrm>
        </p:spPr>
        <p:txBody>
          <a:bodyPr>
            <a:noAutofit/>
          </a:bodyPr>
          <a:lstStyle/>
          <a:p>
            <a:r>
              <a:rPr lang="ru-RU" dirty="0" smtClean="0"/>
              <a:t>План презентации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4965" y="1336036"/>
            <a:ext cx="8010383" cy="33019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ru-RU" sz="3600" dirty="0" smtClean="0"/>
              <a:t>Управление данными о пользователе, а не анализ трендов</a:t>
            </a:r>
          </a:p>
          <a:p>
            <a:pPr marL="342900" indent="-342900">
              <a:buFontTx/>
              <a:buChar char="-"/>
            </a:pPr>
            <a:r>
              <a:rPr lang="ru-RU" sz="3600" dirty="0" smtClean="0"/>
              <a:t>Автоматизация маркетинга</a:t>
            </a:r>
          </a:p>
          <a:p>
            <a:pPr marL="342900" indent="-342900">
              <a:buFontTx/>
              <a:buChar char="-"/>
            </a:pPr>
            <a:r>
              <a:rPr lang="ru-RU" sz="3600" dirty="0" smtClean="0"/>
              <a:t>Примеры для внедрения</a:t>
            </a:r>
          </a:p>
          <a:p>
            <a:pPr marL="342900" indent="-342900">
              <a:buFontTx/>
              <a:buChar char="-"/>
            </a:pPr>
            <a:endParaRPr lang="ru-RU" sz="3600" dirty="0"/>
          </a:p>
          <a:p>
            <a:pPr marL="342900" indent="-342900">
              <a:buFontTx/>
              <a:buChar char="-"/>
            </a:pPr>
            <a:r>
              <a:rPr lang="ru-RU" sz="3600" dirty="0" smtClean="0"/>
              <a:t>Бонус</a:t>
            </a:r>
          </a:p>
          <a:p>
            <a:pPr marL="342900" indent="-342900">
              <a:buFontTx/>
              <a:buChar char="-"/>
            </a:pPr>
            <a:endParaRPr lang="ru-RU" sz="2400" dirty="0"/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1071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6" y="149836"/>
            <a:ext cx="8010383" cy="1378714"/>
          </a:xfrm>
        </p:spPr>
        <p:txBody>
          <a:bodyPr>
            <a:noAutofit/>
          </a:bodyPr>
          <a:lstStyle/>
          <a:p>
            <a:r>
              <a:rPr lang="ru-RU" dirty="0" smtClean="0"/>
              <a:t>Примеры для внедрения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4964" y="930683"/>
            <a:ext cx="8010383" cy="33019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ru-RU" sz="2400" dirty="0" smtClean="0"/>
          </a:p>
          <a:p>
            <a:r>
              <a:rPr lang="ru-RU" sz="2400" dirty="0" smtClean="0"/>
              <a:t>Смотрел товар, не купил (не добавил в корзину)</a:t>
            </a:r>
            <a:endParaRPr lang="ru-RU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2400" dirty="0"/>
          </a:p>
        </p:txBody>
      </p:sp>
      <p:pic>
        <p:nvPicPr>
          <p:cNvPr id="9218" name="Picture 2" descr="http://dl2.joxi.net/drive/2016/04/19/0014/1571/939555/55/b9ebe467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2" y="1817912"/>
            <a:ext cx="7448880" cy="42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69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6" y="149836"/>
            <a:ext cx="8010383" cy="1378714"/>
          </a:xfrm>
        </p:spPr>
        <p:txBody>
          <a:bodyPr>
            <a:noAutofit/>
          </a:bodyPr>
          <a:lstStyle/>
          <a:p>
            <a:r>
              <a:rPr lang="ru-RU" dirty="0" smtClean="0"/>
              <a:t>Примеры для внедрения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4966" y="1336036"/>
            <a:ext cx="4170730" cy="33019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ru-RU" sz="2400" dirty="0" smtClean="0"/>
          </a:p>
          <a:p>
            <a:r>
              <a:rPr lang="ru-RU" sz="2400" dirty="0" smtClean="0"/>
              <a:t>Заполнял форму, не заполнил </a:t>
            </a:r>
          </a:p>
          <a:p>
            <a:r>
              <a:rPr lang="ru-RU" sz="2400" dirty="0" smtClean="0"/>
              <a:t>(не только </a:t>
            </a:r>
            <a:r>
              <a:rPr lang="ru-RU" sz="2400" dirty="0" err="1" smtClean="0"/>
              <a:t>екоммерс</a:t>
            </a:r>
            <a:r>
              <a:rPr lang="ru-RU" sz="2400" dirty="0" smtClean="0"/>
              <a:t>, пробуйте на </a:t>
            </a:r>
            <a:r>
              <a:rPr lang="en-US" sz="2400" dirty="0" smtClean="0"/>
              <a:t>olshansky.ua)</a:t>
            </a:r>
            <a:endParaRPr lang="ru-RU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2400" dirty="0"/>
          </a:p>
        </p:txBody>
      </p:sp>
      <p:pic>
        <p:nvPicPr>
          <p:cNvPr id="8194" name="Picture 2" descr="http://joxi.ru/v29LyOxuGK6Z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74" y="1034921"/>
            <a:ext cx="2247351" cy="524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231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6" y="149836"/>
            <a:ext cx="8010383" cy="1378714"/>
          </a:xfrm>
        </p:spPr>
        <p:txBody>
          <a:bodyPr>
            <a:noAutofit/>
          </a:bodyPr>
          <a:lstStyle/>
          <a:p>
            <a:r>
              <a:rPr lang="ru-RU" dirty="0" smtClean="0"/>
              <a:t>Поведенческая сегментация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2011" y="920578"/>
            <a:ext cx="1508288" cy="838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</a:t>
            </a:r>
            <a:r>
              <a:rPr lang="ru-RU" dirty="0" smtClean="0"/>
              <a:t>Введение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66348" y="2394301"/>
            <a:ext cx="1546585" cy="838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 Контент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4966" y="2392730"/>
            <a:ext cx="1546585" cy="838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1.1. Повторно введение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73569" y="3940068"/>
            <a:ext cx="1847064" cy="854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 </a:t>
            </a:r>
            <a:r>
              <a:rPr lang="uk-UA" dirty="0" err="1" smtClean="0"/>
              <a:t>Предложение</a:t>
            </a:r>
            <a:endParaRPr lang="uk-UA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493210" y="1608735"/>
            <a:ext cx="1078801" cy="783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080299" y="1608735"/>
            <a:ext cx="988615" cy="783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77760" y="1750782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Открыл + 1 день</a:t>
            </a:r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888140" y="1631964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 открыл</a:t>
            </a:r>
            <a:endParaRPr lang="uk-UA" dirty="0"/>
          </a:p>
        </p:txBody>
      </p:sp>
      <p:cxnSp>
        <p:nvCxnSpPr>
          <p:cNvPr id="19" name="Прямая со стрелкой 18"/>
          <p:cNvCxnSpPr>
            <a:endCxn id="6" idx="1"/>
          </p:cNvCxnSpPr>
          <p:nvPr/>
        </p:nvCxnSpPr>
        <p:spPr>
          <a:xfrm>
            <a:off x="2077889" y="2812222"/>
            <a:ext cx="2488459" cy="1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53536" y="239273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Открыл</a:t>
            </a:r>
            <a:endParaRPr lang="uk-UA" dirty="0"/>
          </a:p>
        </p:txBody>
      </p:sp>
      <p:cxnSp>
        <p:nvCxnSpPr>
          <p:cNvPr id="22" name="Прямая со стрелкой 21"/>
          <p:cNvCxnSpPr>
            <a:endCxn id="10" idx="0"/>
          </p:cNvCxnSpPr>
          <p:nvPr/>
        </p:nvCxnSpPr>
        <p:spPr>
          <a:xfrm>
            <a:off x="5588587" y="3231715"/>
            <a:ext cx="1108514" cy="708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42844" y="3336695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Открыл + 1 день</a:t>
            </a:r>
            <a:endParaRPr lang="uk-UA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416108" y="5498349"/>
            <a:ext cx="1847064" cy="854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3.1. </a:t>
            </a:r>
            <a:r>
              <a:rPr lang="uk-UA" dirty="0" smtClean="0"/>
              <a:t>Файл для </a:t>
            </a:r>
            <a:r>
              <a:rPr lang="uk-UA" dirty="0" err="1" smtClean="0"/>
              <a:t>скачивания</a:t>
            </a:r>
            <a:endParaRPr lang="uk-UA" dirty="0"/>
          </a:p>
        </p:txBody>
      </p:sp>
      <p:cxnSp>
        <p:nvCxnSpPr>
          <p:cNvPr id="35" name="Прямая со стрелкой 34"/>
          <p:cNvCxnSpPr>
            <a:stCxn id="10" idx="2"/>
            <a:endCxn id="33" idx="0"/>
          </p:cNvCxnSpPr>
          <p:nvPr/>
        </p:nvCxnSpPr>
        <p:spPr>
          <a:xfrm flipH="1">
            <a:off x="5339640" y="4794995"/>
            <a:ext cx="1357461" cy="703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6867078" y="5501424"/>
            <a:ext cx="1847064" cy="854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 </a:t>
            </a:r>
            <a:r>
              <a:rPr lang="uk-UA" dirty="0" smtClean="0"/>
              <a:t>Контент</a:t>
            </a:r>
            <a:endParaRPr lang="uk-UA" dirty="0"/>
          </a:p>
        </p:txBody>
      </p:sp>
      <p:cxnSp>
        <p:nvCxnSpPr>
          <p:cNvPr id="40" name="Прямая со стрелкой 39"/>
          <p:cNvCxnSpPr>
            <a:endCxn id="38" idx="0"/>
          </p:cNvCxnSpPr>
          <p:nvPr/>
        </p:nvCxnSpPr>
        <p:spPr>
          <a:xfrm>
            <a:off x="6857062" y="4794995"/>
            <a:ext cx="933548" cy="706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50442" y="4957069"/>
            <a:ext cx="146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Просмотрел</a:t>
            </a:r>
            <a:endParaRPr lang="uk-UA" dirty="0"/>
          </a:p>
        </p:txBody>
      </p:sp>
      <p:sp>
        <p:nvSpPr>
          <p:cNvPr id="42" name="TextBox 41"/>
          <p:cNvSpPr txBox="1"/>
          <p:nvPr/>
        </p:nvSpPr>
        <p:spPr>
          <a:xfrm>
            <a:off x="7416302" y="4951633"/>
            <a:ext cx="16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Не </a:t>
            </a:r>
            <a:r>
              <a:rPr lang="uk-UA" dirty="0" err="1" smtClean="0"/>
              <a:t>просмотрел</a:t>
            </a:r>
            <a:endParaRPr lang="uk-UA" dirty="0"/>
          </a:p>
        </p:txBody>
      </p:sp>
      <p:sp>
        <p:nvSpPr>
          <p:cNvPr id="43" name="TextBox 42"/>
          <p:cNvSpPr txBox="1"/>
          <p:nvPr/>
        </p:nvSpPr>
        <p:spPr>
          <a:xfrm>
            <a:off x="343760" y="961519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Контакты</a:t>
            </a:r>
            <a:endParaRPr lang="uk-UA" dirty="0"/>
          </a:p>
        </p:txBody>
      </p:sp>
      <p:cxnSp>
        <p:nvCxnSpPr>
          <p:cNvPr id="45" name="Прямая со стрелкой 44"/>
          <p:cNvCxnSpPr>
            <a:stCxn id="43" idx="3"/>
          </p:cNvCxnSpPr>
          <p:nvPr/>
        </p:nvCxnSpPr>
        <p:spPr>
          <a:xfrm>
            <a:off x="1432520" y="1146185"/>
            <a:ext cx="11394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188536" y="3231715"/>
            <a:ext cx="874772" cy="557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3906" y="3515669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 открыл</a:t>
            </a:r>
            <a:endParaRPr lang="uk-UA" dirty="0"/>
          </a:p>
        </p:txBody>
      </p:sp>
      <p:sp>
        <p:nvSpPr>
          <p:cNvPr id="51" name="TextBox 50"/>
          <p:cNvSpPr txBox="1"/>
          <p:nvPr/>
        </p:nvSpPr>
        <p:spPr>
          <a:xfrm>
            <a:off x="-76792" y="368593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…..</a:t>
            </a:r>
            <a:endParaRPr lang="uk-UA" dirty="0"/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6100681" y="2233820"/>
            <a:ext cx="1192840" cy="472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6142844" y="2707919"/>
            <a:ext cx="1124559" cy="56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6104751" y="2844856"/>
            <a:ext cx="1170952" cy="230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276795" y="205371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Тема1</a:t>
            </a:r>
            <a:endParaRPr lang="uk-UA" dirty="0"/>
          </a:p>
        </p:txBody>
      </p:sp>
      <p:sp>
        <p:nvSpPr>
          <p:cNvPr id="59" name="TextBox 58"/>
          <p:cNvSpPr txBox="1"/>
          <p:nvPr/>
        </p:nvSpPr>
        <p:spPr>
          <a:xfrm>
            <a:off x="7323432" y="24911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Тема2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49686" y="281222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Тема3</a:t>
            </a:r>
          </a:p>
        </p:txBody>
      </p:sp>
    </p:spTree>
    <p:extLst>
      <p:ext uri="{BB962C8B-B14F-4D97-AF65-F5344CB8AC3E}">
        <p14:creationId xmlns:p14="http://schemas.microsoft.com/office/powerpoint/2010/main" val="288765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6" y="149836"/>
            <a:ext cx="8010383" cy="1378714"/>
          </a:xfrm>
        </p:spPr>
        <p:txBody>
          <a:bodyPr>
            <a:noAutofit/>
          </a:bodyPr>
          <a:lstStyle/>
          <a:p>
            <a:r>
              <a:rPr lang="ru-RU" dirty="0" smtClean="0"/>
              <a:t>Отзывы на прайс </a:t>
            </a:r>
            <a:r>
              <a:rPr lang="ru-RU" dirty="0" err="1" smtClean="0"/>
              <a:t>агрегаторе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3074" name="Picture 2" descr="http://dl1.joxi.net/drive/2016/04/19/0014/1571/939555/55/739858de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1" y="1091905"/>
            <a:ext cx="1341091" cy="285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3470535" y="1463129"/>
            <a:ext cx="1555423" cy="641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5096175" y="1142296"/>
            <a:ext cx="24737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Задача для </a:t>
            </a:r>
          </a:p>
          <a:p>
            <a:r>
              <a:rPr lang="uk-UA" sz="2800" dirty="0" err="1" smtClean="0"/>
              <a:t>автоматизации</a:t>
            </a:r>
            <a:endParaRPr lang="uk-UA" sz="2800" dirty="0" smtClean="0"/>
          </a:p>
          <a:p>
            <a:r>
              <a:rPr lang="uk-UA" sz="2800" dirty="0" err="1" smtClean="0"/>
              <a:t>маркетинга</a:t>
            </a:r>
            <a:r>
              <a:rPr lang="uk-UA" sz="2800" dirty="0" smtClean="0"/>
              <a:t> </a:t>
            </a:r>
            <a:endParaRPr lang="uk-UA" sz="2800" dirty="0"/>
          </a:p>
        </p:txBody>
      </p:sp>
      <p:pic>
        <p:nvPicPr>
          <p:cNvPr id="3076" name="Picture 4" descr="http://dl1.joxi.net/drive/2016/04/19/0014/1571/939555/55/06ce4bd2b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656" y="2679755"/>
            <a:ext cx="5529050" cy="351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622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6" y="149836"/>
            <a:ext cx="8010383" cy="1378714"/>
          </a:xfrm>
        </p:spPr>
        <p:txBody>
          <a:bodyPr>
            <a:noAutofit/>
          </a:bodyPr>
          <a:lstStyle/>
          <a:p>
            <a:r>
              <a:rPr lang="ru-RU" dirty="0" smtClean="0"/>
              <a:t>Системы маркетинговой автоматизации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4966" y="2012325"/>
            <a:ext cx="58015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2800" dirty="0" smtClean="0"/>
              <a:t>Для электронной коммерции</a:t>
            </a:r>
          </a:p>
          <a:p>
            <a:pPr marL="742950" indent="-742950">
              <a:buAutoNum type="arabicPeriod"/>
            </a:pPr>
            <a:r>
              <a:rPr lang="ru-RU" sz="2800" dirty="0" smtClean="0"/>
              <a:t>Для </a:t>
            </a:r>
            <a:r>
              <a:rPr lang="en-US" sz="2800" dirty="0" smtClean="0"/>
              <a:t>B2B</a:t>
            </a:r>
            <a:r>
              <a:rPr lang="ru-RU" sz="2800" dirty="0"/>
              <a:t>,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стартапов</a:t>
            </a:r>
            <a:r>
              <a:rPr lang="ru-RU" sz="2800" dirty="0" smtClean="0"/>
              <a:t>, услуг</a:t>
            </a:r>
            <a:endParaRPr lang="en-US" sz="2800" dirty="0" smtClean="0"/>
          </a:p>
          <a:p>
            <a:pPr marL="742950" indent="-742950">
              <a:buAutoNum type="arabicPeriod"/>
            </a:pPr>
            <a:r>
              <a:rPr lang="ru-RU" sz="2800" dirty="0" smtClean="0"/>
              <a:t>Для </a:t>
            </a:r>
            <a:r>
              <a:rPr lang="ru-RU" sz="2800" dirty="0" err="1" smtClean="0"/>
              <a:t>инфобизнеса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83439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64" y="188640"/>
            <a:ext cx="8280920" cy="1080000"/>
          </a:xfrm>
        </p:spPr>
        <p:txBody>
          <a:bodyPr>
            <a:normAutofit/>
          </a:bodyPr>
          <a:lstStyle/>
          <a:p>
            <a:r>
              <a:rPr lang="ru-RU" dirty="0" smtClean="0"/>
              <a:t>Следующий шаг: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3364" y="1904623"/>
            <a:ext cx="72822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Подходите ко </a:t>
            </a:r>
            <a:r>
              <a:rPr lang="ru-RU" sz="2800" dirty="0" smtClean="0"/>
              <a:t>мне или на стенд, </a:t>
            </a:r>
            <a:r>
              <a:rPr lang="ru-RU" sz="2800" dirty="0" smtClean="0"/>
              <a:t>я отправлю на ваши контакты вводный файл для создания автоматизированной маркетинговой системы </a:t>
            </a:r>
            <a:r>
              <a:rPr lang="ru-RU" sz="2800" dirty="0" smtClean="0"/>
              <a:t>и ссылки на системы автоматизации</a:t>
            </a:r>
            <a:endParaRPr lang="uk-UA" sz="2800" dirty="0"/>
          </a:p>
          <a:p>
            <a:pPr lvl="0"/>
            <a:r>
              <a:rPr lang="ru-RU" sz="2800" dirty="0" smtClean="0"/>
              <a:t>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5982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920264" cy="2145846"/>
          </a:xfrm>
        </p:spPr>
        <p:txBody>
          <a:bodyPr anchor="t">
            <a:normAutofit fontScale="90000"/>
          </a:bodyPr>
          <a:lstStyle/>
          <a:p>
            <a:r>
              <a:rPr lang="ru-RU" altLang="ru-RU" sz="8000" b="1" cap="none" dirty="0" smtClean="0">
                <a:ea typeface="ＭＳ Ｐゴシック" panose="020B0600070205080204" pitchFamily="34" charset="-128"/>
              </a:rPr>
              <a:t>Успехов вашему бизнесу!</a:t>
            </a:r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00" y="3780000"/>
            <a:ext cx="2714625" cy="2714625"/>
          </a:xfrm>
          <a:prstGeom prst="rect">
            <a:avLst/>
          </a:prstGeom>
        </p:spPr>
      </p:pic>
      <p:sp>
        <p:nvSpPr>
          <p:cNvPr id="9" name="Підзаголовок 6"/>
          <p:cNvSpPr txBox="1">
            <a:spLocks/>
          </p:cNvSpPr>
          <p:nvPr/>
        </p:nvSpPr>
        <p:spPr>
          <a:xfrm>
            <a:off x="815230" y="5191473"/>
            <a:ext cx="4552106" cy="97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Информация о компании,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услугах и технологиях</a:t>
            </a:r>
            <a:endParaRPr lang="en-US" altLang="ru-RU" sz="1800" dirty="0">
              <a:solidFill>
                <a:srgbClr val="FFFFFF"/>
              </a:solidFill>
              <a:ea typeface="ＭＳ Ｐゴシック" panose="020B0600070205080204" pitchFamily="34" charset="-128"/>
              <a:hlinkClick r:id="rId4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ru-RU" sz="18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www</a:t>
            </a:r>
            <a:r>
              <a:rPr lang="ru-RU" altLang="ru-RU" sz="18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.</a:t>
            </a:r>
            <a:r>
              <a:rPr lang="en-US" altLang="ru-RU" sz="18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olshansky.com.ua</a:t>
            </a:r>
            <a:endParaRPr lang="en-US" altLang="ru-RU" sz="18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61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6" y="149836"/>
            <a:ext cx="8010383" cy="1378714"/>
          </a:xfrm>
        </p:spPr>
        <p:txBody>
          <a:bodyPr>
            <a:noAutofit/>
          </a:bodyPr>
          <a:lstStyle/>
          <a:p>
            <a:r>
              <a:rPr lang="ru-RU" dirty="0" smtClean="0"/>
              <a:t>Определение малого бизнеса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3314" name="Picture 2" descr="http://im9.kommersant.ru/Issues.photo/CORP/2015/06/29/KHA_001179_00005_1_t218_132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6" y="1274353"/>
            <a:ext cx="8010383" cy="45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01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6" y="149836"/>
            <a:ext cx="8010383" cy="1378714"/>
          </a:xfrm>
        </p:spPr>
        <p:txBody>
          <a:bodyPr>
            <a:noAutofit/>
          </a:bodyPr>
          <a:lstStyle/>
          <a:p>
            <a:r>
              <a:rPr lang="ru-RU" dirty="0" smtClean="0"/>
              <a:t>Выгоды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4965" y="1336036"/>
            <a:ext cx="8010383" cy="33019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ru-RU" sz="2400" dirty="0" smtClean="0"/>
              <a:t>Кто просматривал </a:t>
            </a:r>
            <a:r>
              <a:rPr lang="ru-RU" sz="2400" dirty="0" err="1" smtClean="0"/>
              <a:t>Вебвизор</a:t>
            </a:r>
            <a:r>
              <a:rPr lang="ru-RU" sz="2400" dirty="0" smtClean="0"/>
              <a:t> в поисках контактов клиентов?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endParaRPr lang="ru-RU" sz="3200" dirty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966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6" y="149836"/>
            <a:ext cx="8010383" cy="1378714"/>
          </a:xfrm>
        </p:spPr>
        <p:txBody>
          <a:bodyPr>
            <a:noAutofit/>
          </a:bodyPr>
          <a:lstStyle/>
          <a:p>
            <a:r>
              <a:rPr lang="ru-RU" dirty="0" smtClean="0"/>
              <a:t>Выгоды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4965" y="1336036"/>
            <a:ext cx="8010383" cy="1020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ru-RU" sz="2400" dirty="0"/>
              <a:t>Кто просматривал </a:t>
            </a:r>
            <a:r>
              <a:rPr lang="ru-RU" sz="2400" dirty="0" err="1"/>
              <a:t>Вебвизор</a:t>
            </a:r>
            <a:r>
              <a:rPr lang="ru-RU" sz="2400" dirty="0"/>
              <a:t> в поисках контактов клиентов?</a:t>
            </a:r>
          </a:p>
          <a:p>
            <a:pPr marL="342900" indent="-342900">
              <a:buFontTx/>
              <a:buChar char="-"/>
            </a:pPr>
            <a:endParaRPr lang="ru-RU" sz="2400" dirty="0"/>
          </a:p>
          <a:p>
            <a:endParaRPr lang="ru-RU" sz="3200" dirty="0"/>
          </a:p>
          <a:p>
            <a:pPr marL="342900" indent="-342900">
              <a:buFontTx/>
              <a:buChar char="-"/>
            </a:pPr>
            <a:endParaRPr lang="ru-RU" sz="2400" dirty="0" smtClean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2400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593889" y="2901878"/>
            <a:ext cx="1555423" cy="641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342561" y="2542678"/>
            <a:ext cx="59936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Автоматические </a:t>
            </a:r>
            <a:r>
              <a:rPr lang="ru-RU" sz="3600" b="1" dirty="0" err="1" smtClean="0"/>
              <a:t>имейлы</a:t>
            </a:r>
            <a:r>
              <a:rPr lang="ru-RU" sz="3600" b="1" dirty="0" smtClean="0"/>
              <a:t> плюс </a:t>
            </a:r>
            <a:r>
              <a:rPr lang="ru-RU" sz="3600" b="1" dirty="0"/>
              <a:t>задачи для продавцов для реанимации заказа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49451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6" y="149836"/>
            <a:ext cx="8010383" cy="1378714"/>
          </a:xfrm>
        </p:spPr>
        <p:txBody>
          <a:bodyPr>
            <a:noAutofit/>
          </a:bodyPr>
          <a:lstStyle/>
          <a:p>
            <a:r>
              <a:rPr lang="ru-RU" dirty="0" smtClean="0"/>
              <a:t>Выгоды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4965" y="1336036"/>
            <a:ext cx="8010383" cy="33019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ru-RU" sz="2400" dirty="0" smtClean="0"/>
              <a:t>Кто из вашей базы клиентов самый подготовленный к покупке?</a:t>
            </a:r>
          </a:p>
          <a:p>
            <a:pPr marL="342900" indent="-342900">
              <a:buFontTx/>
              <a:buChar char="-"/>
            </a:pPr>
            <a:endParaRPr lang="ru-RU" sz="2400" dirty="0"/>
          </a:p>
          <a:p>
            <a:endParaRPr lang="ru-RU" sz="3200" dirty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02534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6" y="149836"/>
            <a:ext cx="8010383" cy="1378714"/>
          </a:xfrm>
        </p:spPr>
        <p:txBody>
          <a:bodyPr>
            <a:noAutofit/>
          </a:bodyPr>
          <a:lstStyle/>
          <a:p>
            <a:r>
              <a:rPr lang="ru-RU" dirty="0" smtClean="0"/>
              <a:t>Выгоды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4965" y="1336036"/>
            <a:ext cx="8010383" cy="33019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ru-RU" sz="2400" dirty="0"/>
              <a:t>Кто из вашей базы клиентов самый подготовленный к покупке?</a:t>
            </a:r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2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93889" y="3561754"/>
            <a:ext cx="1555423" cy="641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2309567" y="2492531"/>
            <a:ext cx="65987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r>
              <a:rPr lang="ru-RU" sz="3600" b="1" dirty="0" smtClean="0"/>
              <a:t>Автоматический </a:t>
            </a:r>
            <a:r>
              <a:rPr lang="ru-RU" sz="3600" b="1" dirty="0" err="1" smtClean="0"/>
              <a:t>скоринг</a:t>
            </a:r>
            <a:r>
              <a:rPr lang="ru-RU" sz="3600" b="1" dirty="0" smtClean="0"/>
              <a:t>, отделяющий </a:t>
            </a:r>
            <a:r>
              <a:rPr lang="ru-RU" sz="3600" b="1" dirty="0"/>
              <a:t>подготовленных от проходящих мимо клиентов</a:t>
            </a:r>
          </a:p>
        </p:txBody>
      </p:sp>
    </p:spTree>
    <p:extLst>
      <p:ext uri="{BB962C8B-B14F-4D97-AF65-F5344CB8AC3E}">
        <p14:creationId xmlns:p14="http://schemas.microsoft.com/office/powerpoint/2010/main" val="321877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6" y="149836"/>
            <a:ext cx="8010383" cy="1378714"/>
          </a:xfrm>
        </p:spPr>
        <p:txBody>
          <a:bodyPr>
            <a:noAutofit/>
          </a:bodyPr>
          <a:lstStyle/>
          <a:p>
            <a:r>
              <a:rPr lang="ru-RU" dirty="0" smtClean="0"/>
              <a:t>Выгоды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4965" y="1336036"/>
            <a:ext cx="8010383" cy="33019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ru-RU" sz="2400" dirty="0" smtClean="0"/>
              <a:t>Ваши клиенты просматривают товары или услуги на вашем сайте и уходят…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482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6" y="149836"/>
            <a:ext cx="8010383" cy="1378714"/>
          </a:xfrm>
        </p:spPr>
        <p:txBody>
          <a:bodyPr>
            <a:noAutofit/>
          </a:bodyPr>
          <a:lstStyle/>
          <a:p>
            <a:r>
              <a:rPr lang="ru-RU" dirty="0" smtClean="0"/>
              <a:t>Выгоды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CD9-043F-4945-B9C0-EDBED982FF4E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4965" y="1336036"/>
            <a:ext cx="8010383" cy="33019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ru-RU" sz="2400" dirty="0"/>
              <a:t>Ваши клиенты просматривают товары или услуги на вашем сайте и уходят…</a:t>
            </a:r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24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593889" y="3561754"/>
            <a:ext cx="1555423" cy="641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2224156" y="2604992"/>
            <a:ext cx="69198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/>
          </a:p>
          <a:p>
            <a:r>
              <a:rPr lang="ru-RU" sz="3200" b="1" dirty="0"/>
              <a:t>Автоматические задачи в вашей </a:t>
            </a:r>
            <a:r>
              <a:rPr lang="en-US" sz="3200" b="1" dirty="0"/>
              <a:t>CRM</a:t>
            </a:r>
            <a:r>
              <a:rPr lang="ru-RU" sz="3200" b="1" dirty="0"/>
              <a:t>, что на сайте человек</a:t>
            </a:r>
            <a:r>
              <a:rPr lang="en-US" sz="3200" b="1" dirty="0"/>
              <a:t>,</a:t>
            </a:r>
            <a:r>
              <a:rPr lang="ru-RU" sz="3200" b="1" dirty="0"/>
              <a:t> </a:t>
            </a:r>
            <a:r>
              <a:rPr lang="uk-UA" sz="3200" b="1" dirty="0" err="1" smtClean="0"/>
              <a:t>заинтересованн</a:t>
            </a:r>
            <a:r>
              <a:rPr lang="ru-RU" sz="3200" b="1" dirty="0" err="1" smtClean="0"/>
              <a:t>ый</a:t>
            </a:r>
            <a:r>
              <a:rPr lang="ru-RU" sz="3200" b="1" dirty="0" smtClean="0"/>
              <a:t> в услуге (товаре), </a:t>
            </a:r>
            <a:r>
              <a:rPr lang="ru-RU" sz="3200" b="1" u="sng" dirty="0"/>
              <a:t>вот его </a:t>
            </a:r>
            <a:r>
              <a:rPr lang="ru-RU" sz="3200" b="1" u="sng" dirty="0" smtClean="0"/>
              <a:t>телефон или </a:t>
            </a:r>
            <a:r>
              <a:rPr lang="en-US" sz="3200" b="1" u="sng" dirty="0" smtClean="0"/>
              <a:t>Email</a:t>
            </a:r>
            <a:endParaRPr lang="ru-RU" sz="3200" b="1" u="sng" dirty="0"/>
          </a:p>
        </p:txBody>
      </p:sp>
    </p:spTree>
    <p:extLst>
      <p:ext uri="{BB962C8B-B14F-4D97-AF65-F5344CB8AC3E}">
        <p14:creationId xmlns:p14="http://schemas.microsoft.com/office/powerpoint/2010/main" val="2321231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&amp;P_violet-1">
  <a:themeElements>
    <a:clrScheme name="O&amp;P 1">
      <a:dk1>
        <a:sysClr val="windowText" lastClr="000000"/>
      </a:dk1>
      <a:lt1>
        <a:sysClr val="window" lastClr="FFFFFF"/>
      </a:lt1>
      <a:dk2>
        <a:srgbClr val="54274E"/>
      </a:dk2>
      <a:lt2>
        <a:srgbClr val="F2F2F2"/>
      </a:lt2>
      <a:accent1>
        <a:srgbClr val="672565"/>
      </a:accent1>
      <a:accent2>
        <a:srgbClr val="FF5000"/>
      </a:accent2>
      <a:accent3>
        <a:srgbClr val="A5A5A5"/>
      </a:accent3>
      <a:accent4>
        <a:srgbClr val="FF4337"/>
      </a:accent4>
      <a:accent5>
        <a:srgbClr val="3848E4"/>
      </a:accent5>
      <a:accent6>
        <a:srgbClr val="3FAE29"/>
      </a:accent6>
      <a:hlink>
        <a:srgbClr val="00A6CE"/>
      </a:hlink>
      <a:folHlink>
        <a:srgbClr val="C490AA"/>
      </a:folHlink>
    </a:clrScheme>
    <a:fontScheme name="Настроювані 2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&amp;P_violet-1" id="{82DDC5C5-8C6B-4CAB-8A45-14372317ED69}" vid="{D748B769-373E-4945-AEA1-AC3B5B3F424F}"/>
    </a:ext>
  </a:extLst>
</a:theme>
</file>

<file path=ppt/theme/theme2.xml><?xml version="1.0" encoding="utf-8"?>
<a:theme xmlns:a="http://schemas.openxmlformats.org/drawingml/2006/main" name="Спеціальне оформлення">
  <a:themeElements>
    <a:clrScheme name="O&amp;P 1">
      <a:dk1>
        <a:sysClr val="windowText" lastClr="000000"/>
      </a:dk1>
      <a:lt1>
        <a:sysClr val="window" lastClr="FFFFFF"/>
      </a:lt1>
      <a:dk2>
        <a:srgbClr val="54274E"/>
      </a:dk2>
      <a:lt2>
        <a:srgbClr val="F2F2F2"/>
      </a:lt2>
      <a:accent1>
        <a:srgbClr val="672565"/>
      </a:accent1>
      <a:accent2>
        <a:srgbClr val="FF5000"/>
      </a:accent2>
      <a:accent3>
        <a:srgbClr val="A5A5A5"/>
      </a:accent3>
      <a:accent4>
        <a:srgbClr val="FF4337"/>
      </a:accent4>
      <a:accent5>
        <a:srgbClr val="3848E4"/>
      </a:accent5>
      <a:accent6>
        <a:srgbClr val="3FAE29"/>
      </a:accent6>
      <a:hlink>
        <a:srgbClr val="00A6CE"/>
      </a:hlink>
      <a:folHlink>
        <a:srgbClr val="C490A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O&amp;P_violet-1</Template>
  <TotalTime>4283</TotalTime>
  <Words>570</Words>
  <Application>Microsoft Office PowerPoint</Application>
  <PresentationFormat>Экран (4:3)</PresentationFormat>
  <Paragraphs>235</Paragraphs>
  <Slides>26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O&amp;P_violet-1</vt:lpstr>
      <vt:lpstr>Спеціальне оформлення</vt:lpstr>
      <vt:lpstr>Презентация PowerPoint</vt:lpstr>
      <vt:lpstr>План презентации</vt:lpstr>
      <vt:lpstr>Определение малого бизнеса</vt:lpstr>
      <vt:lpstr>Выгоды</vt:lpstr>
      <vt:lpstr>Выгоды</vt:lpstr>
      <vt:lpstr>Выгоды</vt:lpstr>
      <vt:lpstr>Выгоды</vt:lpstr>
      <vt:lpstr>Выгоды</vt:lpstr>
      <vt:lpstr>Выгоды</vt:lpstr>
      <vt:lpstr>Выгоды</vt:lpstr>
      <vt:lpstr>Аналитика пользователя</vt:lpstr>
      <vt:lpstr>Аналитика пользователя</vt:lpstr>
      <vt:lpstr>Аналитика трендов</vt:lpstr>
      <vt:lpstr>Выгоды персональной аналитики</vt:lpstr>
      <vt:lpstr>Архитектура системы</vt:lpstr>
      <vt:lpstr>Логика системы</vt:lpstr>
      <vt:lpstr>Составляющие системы</vt:lpstr>
      <vt:lpstr>Составляющие системы</vt:lpstr>
      <vt:lpstr>Составляющие системы</vt:lpstr>
      <vt:lpstr>Примеры для внедрения</vt:lpstr>
      <vt:lpstr>Примеры для внедрения</vt:lpstr>
      <vt:lpstr>Поведенческая сегментация</vt:lpstr>
      <vt:lpstr>Отзывы на прайс агрегаторе</vt:lpstr>
      <vt:lpstr>Системы маркетинговой автоматизации</vt:lpstr>
      <vt:lpstr>Следующий шаг:</vt:lpstr>
      <vt:lpstr>Успехов вашему бизнесу!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Site.ua</dc:title>
  <dc:creator>Yara</dc:creator>
  <cp:lastModifiedBy>user</cp:lastModifiedBy>
  <cp:revision>389</cp:revision>
  <dcterms:created xsi:type="dcterms:W3CDTF">2014-05-15T14:49:10Z</dcterms:created>
  <dcterms:modified xsi:type="dcterms:W3CDTF">2016-04-19T13:16:20Z</dcterms:modified>
</cp:coreProperties>
</file>