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71" r:id="rId5"/>
    <p:sldId id="257" r:id="rId6"/>
    <p:sldId id="267" r:id="rId7"/>
    <p:sldId id="262" r:id="rId8"/>
    <p:sldId id="273" r:id="rId9"/>
    <p:sldId id="276" r:id="rId10"/>
    <p:sldId id="263" r:id="rId11"/>
    <p:sldId id="260" r:id="rId12"/>
    <p:sldId id="274" r:id="rId13"/>
    <p:sldId id="258" r:id="rId14"/>
    <p:sldId id="261" r:id="rId15"/>
    <p:sldId id="275" r:id="rId16"/>
    <p:sldId id="278" r:id="rId17"/>
    <p:sldId id="26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033C-4E13-6243-946F-6C2921BECD61}" type="datetime1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Miejsce na motto FWE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D359-3CD7-F843-88EA-8956E50494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3"/>
          </p:nvPr>
        </p:nvSpPr>
        <p:spPr>
          <a:xfrm>
            <a:off x="457200" y="886763"/>
            <a:ext cx="4950342" cy="393700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079F57"/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07381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93E9-D171-498C-A0AF-03C22F4C942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40D5-8B1C-4BF1-9F6F-EC713ED5CE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uk-UA" dirty="0" smtClean="0"/>
              <a:t>Чому любов до науки = громадянське суспільство</a:t>
            </a:r>
            <a:endParaRPr lang="en-US" dirty="0"/>
          </a:p>
        </p:txBody>
      </p:sp>
      <p:pic>
        <p:nvPicPr>
          <p:cNvPr id="4" name="Рисунок 3" descr="10574528_369553653196841_23580966129832263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2780928" cy="2780928"/>
          </a:xfrm>
          <a:prstGeom prst="rect">
            <a:avLst/>
          </a:prstGeom>
        </p:spPr>
      </p:pic>
      <p:pic>
        <p:nvPicPr>
          <p:cNvPr id="5" name="Рисунок 4" descr="iforum_2016-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313234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Наука повинна заробляти гроші на себе сама!</a:t>
            </a:r>
            <a:endParaRPr lang="en-US" sz="3200" dirty="0"/>
          </a:p>
        </p:txBody>
      </p:sp>
      <p:pic>
        <p:nvPicPr>
          <p:cNvPr id="4" name="Рисунок 3" descr="672ba3892566bb2dfc36d31409b79b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5724129" cy="4488370"/>
          </a:xfrm>
          <a:prstGeom prst="rect">
            <a:avLst/>
          </a:prstGeom>
        </p:spPr>
      </p:pic>
      <p:pic>
        <p:nvPicPr>
          <p:cNvPr id="5" name="Рисунок 4" descr="JamesClerkMaxwell-KatherineMaxwell-1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3563888" cy="44455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США - 3% ВВП</a:t>
            </a:r>
          </a:p>
          <a:p>
            <a:pPr>
              <a:buNone/>
            </a:pPr>
            <a:r>
              <a:rPr lang="uk-UA" sz="2800" dirty="0" smtClean="0"/>
              <a:t>Ізраїль 4% ВВП</a:t>
            </a:r>
          </a:p>
          <a:p>
            <a:pPr>
              <a:buNone/>
            </a:pPr>
            <a:r>
              <a:rPr lang="uk-UA" sz="2800" dirty="0" smtClean="0"/>
              <a:t>Швеція - 4% ВВП</a:t>
            </a:r>
          </a:p>
          <a:p>
            <a:pPr>
              <a:buNone/>
            </a:pPr>
            <a:r>
              <a:rPr lang="uk-UA" sz="2800" dirty="0" smtClean="0"/>
              <a:t>Україна - 0.5% ВВП, 5 </a:t>
            </a:r>
            <a:r>
              <a:rPr lang="uk-UA" sz="2800" dirty="0" err="1" smtClean="0"/>
              <a:t>млрд</a:t>
            </a:r>
            <a:r>
              <a:rPr lang="uk-UA" sz="2800" dirty="0" smtClean="0"/>
              <a:t> </a:t>
            </a:r>
            <a:r>
              <a:rPr lang="uk-UA" sz="2800" dirty="0" err="1" smtClean="0"/>
              <a:t>грн</a:t>
            </a:r>
            <a:endParaRPr lang="en-US" sz="28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Clip2net_160420092005.png"/>
          <p:cNvPicPr>
            <a:picLocks noChangeAspect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>
          <a:xfrm>
            <a:off x="539552" y="3573016"/>
            <a:ext cx="8157792" cy="2425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3068960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http://data.worldbank.org/indicator/GB.XPD.RSDV.GD.ZS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30932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О.А. </a:t>
            </a:r>
            <a:r>
              <a:rPr lang="ru-RU" dirty="0" err="1" smtClean="0"/>
              <a:t>Мазур</a:t>
            </a:r>
            <a:r>
              <a:rPr lang="en-US" dirty="0" smtClean="0"/>
              <a:t>, </a:t>
            </a:r>
            <a:r>
              <a:rPr lang="ru-RU" dirty="0" err="1" smtClean="0"/>
              <a:t>Виконавчий</a:t>
            </a:r>
            <a:r>
              <a:rPr lang="ru-RU" dirty="0" smtClean="0"/>
              <a:t> </a:t>
            </a:r>
            <a:r>
              <a:rPr lang="ru-RU" dirty="0"/>
              <a:t>директор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smtClean="0"/>
              <a:t>парку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електрозварювання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В Україні немає науки!</a:t>
            </a:r>
            <a:endParaRPr lang="en-US" sz="5400" dirty="0"/>
          </a:p>
        </p:txBody>
      </p:sp>
      <p:pic>
        <p:nvPicPr>
          <p:cNvPr id="5" name="Содержимое 3" descr="13012629_1126701560715658_644456519043687900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475" y="1700808"/>
            <a:ext cx="9199987" cy="51845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12618_1006689226035513_160264822374227662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48680"/>
            <a:ext cx="244827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37 193 </a:t>
            </a:r>
            <a:r>
              <a:rPr lang="ru-RU" sz="4000" dirty="0" err="1" smtClean="0"/>
              <a:t>грн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ru-RU" dirty="0" smtClean="0"/>
              <a:t>Т</a:t>
            </a:r>
            <a:r>
              <a:rPr lang="uk-UA" dirty="0" err="1" smtClean="0"/>
              <a:t>ільки</a:t>
            </a:r>
            <a:r>
              <a:rPr lang="uk-UA" dirty="0" smtClean="0"/>
              <a:t> у нас проблеми?</a:t>
            </a:r>
            <a:endParaRPr lang="en-US" dirty="0"/>
          </a:p>
        </p:txBody>
      </p:sp>
      <p:pic>
        <p:nvPicPr>
          <p:cNvPr id="4" name="Содержимое 3" descr="Clip2net_1604200547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636"/>
          <a:stretch>
            <a:fillRect/>
          </a:stretch>
        </p:blipFill>
        <p:spPr>
          <a:xfrm>
            <a:off x="63064" y="1844824"/>
            <a:ext cx="9045440" cy="41764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19756_968034979959255_17941111649777993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8823"/>
            <a:ext cx="3224845" cy="2556336"/>
          </a:xfrm>
          <a:prstGeom prst="rect">
            <a:avLst/>
          </a:prstGeom>
        </p:spPr>
      </p:pic>
      <p:pic>
        <p:nvPicPr>
          <p:cNvPr id="5" name="Рисунок 4" descr="1796605_1520227418282099_1607206138889310822_ffff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769" y="692696"/>
            <a:ext cx="2526407" cy="2526407"/>
          </a:xfrm>
          <a:prstGeom prst="rect">
            <a:avLst/>
          </a:prstGeom>
        </p:spPr>
      </p:pic>
      <p:pic>
        <p:nvPicPr>
          <p:cNvPr id="6" name="Рисунок 5" descr="10403045_392412650961570_504516621615503562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842839"/>
            <a:ext cx="2376264" cy="2376264"/>
          </a:xfrm>
          <a:prstGeom prst="rect">
            <a:avLst/>
          </a:prstGeom>
        </p:spPr>
      </p:pic>
      <p:pic>
        <p:nvPicPr>
          <p:cNvPr id="7" name="Рисунок 6" descr="10376334_244508525887781_1992393149951сс323718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1312" y="3645024"/>
            <a:ext cx="2426872" cy="2426872"/>
          </a:xfrm>
          <a:prstGeom prst="rect">
            <a:avLst/>
          </a:prstGeom>
        </p:spPr>
      </p:pic>
      <p:pic>
        <p:nvPicPr>
          <p:cNvPr id="8" name="Рисунок 7" descr="12011159_1116090618421114_204066741367465851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3429000"/>
            <a:ext cx="3534787" cy="2930928"/>
          </a:xfrm>
          <a:prstGeom prst="rect">
            <a:avLst/>
          </a:prstGeom>
        </p:spPr>
      </p:pic>
      <p:pic>
        <p:nvPicPr>
          <p:cNvPr id="9" name="Рисунок 8" descr="10574528_369553653196841_2358096612983226383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9584" y="3645024"/>
            <a:ext cx="234888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frt3-1.xx.fbcdn.net/hphotos-xtf1/v/t1.0-9/p720x720/11145091_539919312826940_7786003883725843565_n.jpg?oh=3a3a141cc28d2d2f8a1a4bce210c220d&amp;oe=56A623A3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755576" y="0"/>
            <a:ext cx="7560840" cy="687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Пикник_Киев_2015_-Вер_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2824" y="2151660"/>
            <a:ext cx="3552826" cy="2353170"/>
          </a:xfrm>
          <a:prstGeom prst="rect">
            <a:avLst/>
          </a:prstGeom>
        </p:spPr>
      </p:pic>
      <p:pic>
        <p:nvPicPr>
          <p:cNvPr id="4" name="Рисунок 3" descr="Пикник_Киев_2015_-Вер_1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140044"/>
            <a:ext cx="3552825" cy="23531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5651" y="1340768"/>
            <a:ext cx="2038349" cy="29428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Київ </a:t>
            </a:r>
            <a:br>
              <a:rPr lang="uk-UA" sz="2800" b="1" dirty="0" smtClean="0">
                <a:solidFill>
                  <a:srgbClr val="00B050"/>
                </a:solidFill>
              </a:rPr>
            </a:br>
            <a:r>
              <a:rPr lang="uk-UA" sz="2800" b="1" dirty="0" smtClean="0">
                <a:solidFill>
                  <a:srgbClr val="00B050"/>
                </a:solidFill>
              </a:rPr>
              <a:t>2015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5" name="Рисунок 4" descr="Пикник_Киев_2015_-Вер_1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39" y="4493214"/>
            <a:ext cx="3570363" cy="2364786"/>
          </a:xfrm>
          <a:prstGeom prst="rect">
            <a:avLst/>
          </a:prstGeom>
        </p:spPr>
      </p:pic>
      <p:pic>
        <p:nvPicPr>
          <p:cNvPr id="10" name="Рисунок 9" descr="Пикник_Киев_2015_-Вер_1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2825" y="-1"/>
            <a:ext cx="3552825" cy="2353169"/>
          </a:xfrm>
          <a:prstGeom prst="rect">
            <a:avLst/>
          </a:prstGeom>
        </p:spPr>
      </p:pic>
      <p:pic>
        <p:nvPicPr>
          <p:cNvPr id="13" name="Рисунок 12" descr="Пикник_Киев_2015_-Вер_1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2824" y="4504830"/>
            <a:ext cx="3552826" cy="2353170"/>
          </a:xfrm>
          <a:prstGeom prst="rect">
            <a:avLst/>
          </a:prstGeom>
        </p:spPr>
      </p:pic>
      <p:pic>
        <p:nvPicPr>
          <p:cNvPr id="14" name="Рисунок 13" descr="Пикник_Киев_2015_-Вер_14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3552824" cy="2353169"/>
          </a:xfrm>
          <a:prstGeom prst="rect">
            <a:avLst/>
          </a:prstGeom>
        </p:spPr>
      </p:pic>
      <p:pic>
        <p:nvPicPr>
          <p:cNvPr id="17" name="Рисунок 16" descr="Пикник_Киев_2015_-Вер_1442.jpg"/>
          <p:cNvPicPr>
            <a:picLocks noChangeAspect="1"/>
          </p:cNvPicPr>
          <p:nvPr/>
        </p:nvPicPr>
        <p:blipFill>
          <a:blip r:embed="rId8" cstate="print"/>
          <a:srcRect l="10911" r="27647"/>
          <a:stretch>
            <a:fillRect/>
          </a:stretch>
        </p:blipFill>
        <p:spPr>
          <a:xfrm>
            <a:off x="7105650" y="2353168"/>
            <a:ext cx="2038349" cy="45048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Дякую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6105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xenashelev@gmail.com</a:t>
            </a:r>
          </a:p>
          <a:p>
            <a:pPr algn="ctr">
              <a:buNone/>
            </a:pPr>
            <a:r>
              <a:rPr lang="en-US" dirty="0" smtClean="0"/>
              <a:t>063 954 85 20</a:t>
            </a:r>
          </a:p>
          <a:p>
            <a:pPr algn="ctr">
              <a:buNone/>
            </a:pPr>
            <a:r>
              <a:rPr lang="en-US" dirty="0" smtClean="0"/>
              <a:t>fb.com/</a:t>
            </a:r>
            <a:r>
              <a:rPr lang="en-US" dirty="0" err="1" smtClean="0"/>
              <a:t>shelevytska</a:t>
            </a:r>
            <a:endParaRPr lang="en-US" dirty="0"/>
          </a:p>
        </p:txBody>
      </p:sp>
      <p:pic>
        <p:nvPicPr>
          <p:cNvPr id="5" name="Рисунок 4" descr="10574528_369553653196841_23580966129832263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88640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/>
              <a:t>κοινωνία πολιτική</a:t>
            </a:r>
            <a:endParaRPr lang="en-US" sz="4400" dirty="0"/>
          </a:p>
        </p:txBody>
      </p:sp>
      <p:pic>
        <p:nvPicPr>
          <p:cNvPr id="5" name="Рисунок 4" descr="800px-Aristotle_Altemps_Inv8575.jpg"/>
          <p:cNvPicPr>
            <a:picLocks noChangeAspect="1"/>
          </p:cNvPicPr>
          <p:nvPr/>
        </p:nvPicPr>
        <p:blipFill>
          <a:blip r:embed="rId2" cstate="print"/>
          <a:srcRect t="8456"/>
          <a:stretch>
            <a:fillRect/>
          </a:stretch>
        </p:blipFill>
        <p:spPr>
          <a:xfrm>
            <a:off x="2267744" y="1298321"/>
            <a:ext cx="4536504" cy="55596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te-hands.jpg"/>
          <p:cNvPicPr>
            <a:picLocks noChangeAspect="1"/>
          </p:cNvPicPr>
          <p:nvPr/>
        </p:nvPicPr>
        <p:blipFill>
          <a:blip r:embed="rId2" cstate="print"/>
          <a:srcRect t="4851" b="15471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20150525-32558-q4cs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244" y="2348881"/>
            <a:ext cx="9153244" cy="450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332656"/>
            <a:ext cx="566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 smtClean="0"/>
              <a:t>Критичне мислення</a:t>
            </a:r>
          </a:p>
          <a:p>
            <a:pPr algn="ctr"/>
            <a:r>
              <a:rPr lang="uk-UA" sz="4800" dirty="0" smtClean="0"/>
              <a:t>Креативне мислення</a:t>
            </a:r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The_Scientific_Method_as_an_Ongoing_Proces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092" y="0"/>
            <a:ext cx="83253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desicorps.com/wp-content/uploads/2014/09/agas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465" y="0"/>
            <a:ext cx="5277535" cy="3335048"/>
          </a:xfrm>
          <a:prstGeom prst="rect">
            <a:avLst/>
          </a:prstGeom>
          <a:noFill/>
        </p:spPr>
      </p:pic>
      <p:pic>
        <p:nvPicPr>
          <p:cNvPr id="57346" name="Picture 2" descr="http://www.desicorps.com/wp-content/uploads/2014/09/agas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277535" cy="3335048"/>
          </a:xfrm>
          <a:prstGeom prst="rect">
            <a:avLst/>
          </a:prstGeom>
          <a:noFill/>
        </p:spPr>
      </p:pic>
      <p:pic>
        <p:nvPicPr>
          <p:cNvPr id="57348" name="Picture 4" descr="Agastya Found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614325" cy="1988841"/>
          </a:xfrm>
          <a:prstGeom prst="rect">
            <a:avLst/>
          </a:prstGeom>
          <a:noFill/>
        </p:spPr>
      </p:pic>
      <p:pic>
        <p:nvPicPr>
          <p:cNvPr id="57352" name="Picture 8" descr="http://enimg.newsbharati.com/Encyc/5.3Images/agastya_andh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66518"/>
            <a:ext cx="5076056" cy="3400957"/>
          </a:xfrm>
          <a:prstGeom prst="rect">
            <a:avLst/>
          </a:prstGeom>
          <a:noFill/>
        </p:spPr>
      </p:pic>
      <p:pic>
        <p:nvPicPr>
          <p:cNvPr id="20482" name="Picture 2" descr="http://files.agastya.gethifi.com/home_tab-process-sc940x200-t1325617496.jpg"/>
          <p:cNvPicPr>
            <a:picLocks noChangeAspect="1" noChangeArrowheads="1"/>
          </p:cNvPicPr>
          <p:nvPr/>
        </p:nvPicPr>
        <p:blipFill>
          <a:blip r:embed="rId5" cstate="print"/>
          <a:srcRect b="22591"/>
          <a:stretch>
            <a:fillRect/>
          </a:stretch>
        </p:blipFill>
        <p:spPr bwMode="auto">
          <a:xfrm>
            <a:off x="1" y="5351993"/>
            <a:ext cx="9143999" cy="150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fdsd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479"/>
          <a:stretch>
            <a:fillRect/>
          </a:stretch>
        </p:blipFill>
        <p:spPr>
          <a:xfrm>
            <a:off x="0" y="817330"/>
            <a:ext cx="9134876" cy="49879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478330_11478315.jpg"/>
          <p:cNvPicPr>
            <a:picLocks noChangeAspect="1"/>
          </p:cNvPicPr>
          <p:nvPr/>
        </p:nvPicPr>
        <p:blipFill>
          <a:blip r:embed="rId2" cstate="print"/>
          <a:srcRect l="5374" r="6068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uk-UA" b="1" dirty="0" smtClean="0"/>
              <a:t>До чого тут науковці?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88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Чому любов до науки = громадянське суспільство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 чого тут науковці?</vt:lpstr>
      <vt:lpstr>Наука повинна заробляти гроші на себе сама!</vt:lpstr>
      <vt:lpstr>R&amp;D</vt:lpstr>
      <vt:lpstr>Слайд 12</vt:lpstr>
      <vt:lpstr>Слайд 13</vt:lpstr>
      <vt:lpstr>Тільки у нас проблеми?</vt:lpstr>
      <vt:lpstr>Слайд 15</vt:lpstr>
      <vt:lpstr>Слайд 16</vt:lpstr>
      <vt:lpstr>Київ  2015 </vt:lpstr>
      <vt:lpstr>Дякую)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Xena</dc:creator>
  <cp:lastModifiedBy>Xena</cp:lastModifiedBy>
  <cp:revision>29</cp:revision>
  <dcterms:created xsi:type="dcterms:W3CDTF">2016-04-20T01:52:42Z</dcterms:created>
  <dcterms:modified xsi:type="dcterms:W3CDTF">2016-04-20T08:34:01Z</dcterms:modified>
</cp:coreProperties>
</file>