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satOff val="1848"/>
              <a:lumOff val="-15262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0" cap="flat">
              <a:noFill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0" cap="flat">
              <a:noFill/>
              <a:miter lim="400000"/>
            </a:ln>
          </a:insideH>
          <a:insideV>
            <a:ln w="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5E6E5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A5F5E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BEBEB"/>
          </a:solidFill>
        </a:fill>
      </a:tcStyle>
    </a:band2H>
    <a:firstCo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E5E6E5"/>
          </a:solidFill>
        </a:fill>
      </a:tcStyle>
    </a:firstCol>
    <a:la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lastRow>
    <a:fir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A5F5E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A5F5E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Заголовок і пі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355600" y="2044700"/>
            <a:ext cx="12293600" cy="32385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355600" y="5270500"/>
            <a:ext cx="12293600" cy="12954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5689600"/>
            <a:ext cx="10464800" cy="5080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800"/>
            </a:lvl1pPr>
          </a:lstStyle>
          <a:p>
            <a:pPr/>
            <a:r>
              <a:t>–Степан Яблучко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152900"/>
            <a:ext cx="10464800" cy="647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pPr/>
            <a:r>
              <a:t>“Введіть цитату тут.”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Пуст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 (горизонта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346200" y="520700"/>
            <a:ext cx="10388600" cy="586023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908800"/>
            <a:ext cx="10464800" cy="12827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Назва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355600" y="3251200"/>
            <a:ext cx="12293600" cy="32385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 (вертика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05600" y="609600"/>
            <a:ext cx="5359400" cy="7759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355600" y="1016000"/>
            <a:ext cx="5892800" cy="3886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355600" y="4889500"/>
            <a:ext cx="5892800" cy="3886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Заголовок (зверху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Заголовок і маркери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522705" indent="-522705">
              <a:lnSpc>
                <a:spcPct val="120000"/>
              </a:lnSpc>
              <a:spcBef>
                <a:spcPts val="4600"/>
              </a:spcBef>
              <a:defRPr sz="4600"/>
            </a:lvl1pPr>
            <a:lvl2pPr marL="954505" indent="-522705">
              <a:lnSpc>
                <a:spcPct val="120000"/>
              </a:lnSpc>
              <a:spcBef>
                <a:spcPts val="4600"/>
              </a:spcBef>
              <a:defRPr sz="4600"/>
            </a:lvl2pPr>
            <a:lvl3pPr marL="1386305" indent="-522705">
              <a:lnSpc>
                <a:spcPct val="120000"/>
              </a:lnSpc>
              <a:spcBef>
                <a:spcPts val="4600"/>
              </a:spcBef>
              <a:defRPr sz="4600"/>
            </a:lvl3pPr>
            <a:lvl4pPr marL="1818105" indent="-522705">
              <a:lnSpc>
                <a:spcPct val="120000"/>
              </a:lnSpc>
              <a:spcBef>
                <a:spcPts val="4600"/>
              </a:spcBef>
              <a:defRPr sz="4600"/>
            </a:lvl4pPr>
            <a:lvl5pPr marL="2249905" indent="-522705">
              <a:lnSpc>
                <a:spcPct val="120000"/>
              </a:lnSpc>
              <a:spcBef>
                <a:spcPts val="4600"/>
              </a:spcBef>
              <a:defRPr sz="4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870700" y="2781300"/>
            <a:ext cx="5283200" cy="6184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355600" y="2730500"/>
            <a:ext cx="5892800" cy="62992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762000" y="762000"/>
            <a:ext cx="11468100" cy="8216900"/>
          </a:xfrm>
          <a:prstGeom prst="rect">
            <a:avLst/>
          </a:prstGeom>
        </p:spPr>
        <p:txBody>
          <a:bodyPr/>
          <a:lstStyle>
            <a:lvl1pPr marL="522705" indent="-522705">
              <a:lnSpc>
                <a:spcPct val="120000"/>
              </a:lnSpc>
              <a:spcBef>
                <a:spcPts val="4600"/>
              </a:spcBef>
              <a:defRPr sz="4600"/>
            </a:lvl1pPr>
            <a:lvl2pPr marL="954505" indent="-522705">
              <a:lnSpc>
                <a:spcPct val="120000"/>
              </a:lnSpc>
              <a:spcBef>
                <a:spcPts val="4600"/>
              </a:spcBef>
              <a:defRPr sz="4600"/>
            </a:lvl2pPr>
            <a:lvl3pPr marL="1386305" indent="-522705">
              <a:lnSpc>
                <a:spcPct val="120000"/>
              </a:lnSpc>
              <a:spcBef>
                <a:spcPts val="4600"/>
              </a:spcBef>
              <a:defRPr sz="4600"/>
            </a:lvl3pPr>
            <a:lvl4pPr marL="1818105" indent="-522705">
              <a:lnSpc>
                <a:spcPct val="120000"/>
              </a:lnSpc>
              <a:spcBef>
                <a:spcPts val="4600"/>
              </a:spcBef>
              <a:defRPr sz="4600"/>
            </a:lvl4pPr>
            <a:lvl5pPr marL="2249905" indent="-522705">
              <a:lnSpc>
                <a:spcPct val="120000"/>
              </a:lnSpc>
              <a:spcBef>
                <a:spcPts val="4600"/>
              </a:spcBef>
              <a:defRPr sz="4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654800" y="5029200"/>
            <a:ext cx="5803900" cy="421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664613" y="508000"/>
            <a:ext cx="5803901" cy="421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idx="15"/>
          </p:nvPr>
        </p:nvSpPr>
        <p:spPr>
          <a:xfrm>
            <a:off x="533400" y="508000"/>
            <a:ext cx="580823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355600" y="254000"/>
            <a:ext cx="122936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355600" y="2730500"/>
            <a:ext cx="12293600" cy="629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24599" y="9271000"/>
            <a:ext cx="342901" cy="355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ransition xmlns:p14="http://schemas.microsoft.com/office/powerpoint/2010/main" spd="med" advClick="1"/>
  <p:txStyles>
    <p:title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51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0" marR="0" indent="2286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51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0" marR="0" indent="4572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51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0" marR="0" indent="6858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51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0" marR="0" indent="9144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51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0" marR="0" indent="11430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51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0" marR="0" indent="13716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51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0" marR="0" indent="16002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51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0" marR="0" indent="18288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51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titleStyle>
    <p:bodyStyle>
      <a:lvl1pPr marL="4318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8636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12954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17272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21590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25908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30226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34544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3886200" marR="0" indent="-431800" algn="l" defTabSz="584200" rtl="0" latinLnBrk="0">
        <a:lnSpc>
          <a:spcPct val="100000"/>
        </a:lnSpc>
        <a:spcBef>
          <a:spcPts val="38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solidFill>
          <a:srgbClr val="D900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type="title" idx="4294967295"/>
          </p:nvPr>
        </p:nvSpPr>
        <p:spPr>
          <a:xfrm>
            <a:off x="355600" y="2232884"/>
            <a:ext cx="12293600" cy="402100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EFEFE"/>
                </a:solidFill>
              </a:defRPr>
            </a:lvl1pPr>
          </a:lstStyle>
          <a:p>
            <a:pPr/>
            <a:r>
              <a:t> IT Education opportunities for children and young people with Autism spectrum disoder</a:t>
            </a:r>
          </a:p>
        </p:txBody>
      </p:sp>
      <p:sp>
        <p:nvSpPr>
          <p:cNvPr id="120" name="Shape 120"/>
          <p:cNvSpPr/>
          <p:nvPr/>
        </p:nvSpPr>
        <p:spPr>
          <a:xfrm>
            <a:off x="355599" y="7620661"/>
            <a:ext cx="12606736" cy="1554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lvl="1">
              <a:defRPr sz="3800">
                <a:solidFill>
                  <a:srgbClr val="FFFFFF"/>
                </a:solidFill>
              </a:defRPr>
            </a:pPr>
            <a:r>
              <a:t>Anna Kosaryeva                            LITS | Lviv IT School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solidFill>
          <a:srgbClr val="C71B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vp-100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5648" y="2806587"/>
            <a:ext cx="12416877" cy="462787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LITS_line_footer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096720"/>
            <a:ext cx="13004801" cy="2533651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Shape 125"/>
          <p:cNvSpPr/>
          <p:nvPr>
            <p:ph type="title"/>
          </p:nvPr>
        </p:nvSpPr>
        <p:spPr>
          <a:xfrm>
            <a:off x="6438900" y="2438399"/>
            <a:ext cx="5892801" cy="3886201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ts val="4600"/>
              </a:spcBef>
              <a:defRPr cap="none" sz="4600"/>
            </a:pPr>
            <a:r>
              <a:rPr sz="11200" u="sng">
                <a:latin typeface="Gill Sans SemiBold"/>
                <a:ea typeface="Gill Sans SemiBold"/>
                <a:cs typeface="Gill Sans SemiBold"/>
                <a:sym typeface="Gill Sans SemiBold"/>
              </a:rPr>
              <a:t>one</a:t>
            </a:r>
            <a:r>
              <a:t> </a:t>
            </a:r>
            <a:r>
              <a:rPr>
                <a:latin typeface="Gill Sans"/>
                <a:ea typeface="Gill Sans"/>
                <a:cs typeface="Gill Sans"/>
                <a:sym typeface="Gill Sans"/>
              </a:rPr>
              <a:t>in 68 / 38</a:t>
            </a:r>
          </a:p>
        </p:txBody>
      </p:sp>
      <p:pic>
        <p:nvPicPr>
          <p:cNvPr id="126" name="12986490_10154124495933841_627917903_o.jpg"/>
          <p:cNvPicPr>
            <a:picLocks noChangeAspect="1"/>
          </p:cNvPicPr>
          <p:nvPr/>
        </p:nvPicPr>
        <p:blipFill>
          <a:blip r:embed="rId3">
            <a:extLst/>
          </a:blip>
          <a:srcRect l="0" t="12844" r="0" b="12844"/>
          <a:stretch>
            <a:fillRect/>
          </a:stretch>
        </p:blipFill>
        <p:spPr>
          <a:xfrm>
            <a:off x="459436" y="624482"/>
            <a:ext cx="5974860" cy="789728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LITS_line_footer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9197" y="7187055"/>
            <a:ext cx="12666406" cy="2467724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9"/>
          <p:cNvSpPr/>
          <p:nvPr>
            <p:ph type="body" idx="4294967295"/>
          </p:nvPr>
        </p:nvSpPr>
        <p:spPr>
          <a:xfrm>
            <a:off x="1062566" y="1176006"/>
            <a:ext cx="10078295" cy="6617561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cap="all" sz="10600">
                <a:solidFill>
                  <a:srgbClr val="000000"/>
                </a:solidFill>
              </a:defRPr>
            </a:lvl1pPr>
          </a:lstStyle>
          <a:p>
            <a:pPr/>
            <a:r>
              <a:t>what we have done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LITS_line_footer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096720"/>
            <a:ext cx="13004801" cy="2533651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Shape 132"/>
          <p:cNvSpPr/>
          <p:nvPr>
            <p:ph type="body" idx="4294967295"/>
          </p:nvPr>
        </p:nvSpPr>
        <p:spPr>
          <a:xfrm>
            <a:off x="304800" y="1176006"/>
            <a:ext cx="10078294" cy="6617561"/>
          </a:xfrm>
          <a:prstGeom prst="rect">
            <a:avLst/>
          </a:prstGeom>
        </p:spPr>
        <p:txBody>
          <a:bodyPr anchor="t"/>
          <a:lstStyle/>
          <a:p>
            <a:pPr marL="0" indent="0" algn="ctr">
              <a:spcBef>
                <a:spcPts val="0"/>
              </a:spcBef>
              <a:buSzTx/>
              <a:buNone/>
              <a:defRPr cap="all" sz="9400">
                <a:solidFill>
                  <a:srgbClr val="000000"/>
                </a:solidFill>
              </a:defRPr>
            </a:pPr>
            <a:r>
              <a:t>wHo else</a:t>
            </a:r>
          </a:p>
          <a:p>
            <a:pPr marL="647700" indent="-647700">
              <a:lnSpc>
                <a:spcPct val="150000"/>
              </a:lnSpc>
              <a:spcBef>
                <a:spcPts val="0"/>
              </a:spcBef>
              <a:defRPr cap="all" sz="5000"/>
            </a:pPr>
            <a:r>
              <a:t>Mossad </a:t>
            </a:r>
          </a:p>
          <a:p>
            <a:pPr marL="647700" indent="-647700">
              <a:lnSpc>
                <a:spcPct val="150000"/>
              </a:lnSpc>
              <a:spcBef>
                <a:spcPts val="0"/>
              </a:spcBef>
              <a:defRPr cap="all" sz="5000"/>
            </a:pPr>
            <a:r>
              <a:t>Microsoft,  Vodafone, SAP, Hewlett-Packard etc.</a:t>
            </a:r>
          </a:p>
          <a:p>
            <a:pPr marL="647700" indent="-647700">
              <a:spcBef>
                <a:spcPts val="0"/>
              </a:spcBef>
              <a:defRPr cap="all" sz="5000"/>
            </a:pPr>
            <a:r>
              <a:t>SpecialistPeople foundation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title" idx="4294967295"/>
          </p:nvPr>
        </p:nvSpPr>
        <p:spPr>
          <a:xfrm>
            <a:off x="355600" y="1801614"/>
            <a:ext cx="12293600" cy="5834460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To let them leave a normal life having meaningful and productive jobs in future</a:t>
            </a:r>
          </a:p>
        </p:txBody>
      </p:sp>
      <p:pic>
        <p:nvPicPr>
          <p:cNvPr id="135" name="LITS_line_footer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9197" y="7187055"/>
            <a:ext cx="12666406" cy="246772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type="title" idx="4294967295"/>
          </p:nvPr>
        </p:nvSpPr>
        <p:spPr>
          <a:xfrm>
            <a:off x="355600" y="1801614"/>
            <a:ext cx="12293600" cy="5834460"/>
          </a:xfrm>
          <a:prstGeom prst="rect">
            <a:avLst/>
          </a:prstGeom>
        </p:spPr>
        <p:txBody>
          <a:bodyPr/>
          <a:lstStyle/>
          <a:p>
            <a:pPr algn="ctr" defTabSz="543305">
              <a:defRPr sz="9858"/>
            </a:pPr>
          </a:p>
          <a:p>
            <a:pPr algn="ctr" defTabSz="543305">
              <a:defRPr sz="9858"/>
            </a:pPr>
            <a:r>
              <a:t>Thank  you</a:t>
            </a:r>
          </a:p>
          <a:p>
            <a:pPr algn="ctr" defTabSz="543305">
              <a:defRPr sz="9858"/>
            </a:pPr>
            <a:r>
              <a:t>:)</a:t>
            </a:r>
          </a:p>
        </p:txBody>
      </p:sp>
      <p:pic>
        <p:nvPicPr>
          <p:cNvPr id="138" name="LITS_line_footer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9197" y="7161655"/>
            <a:ext cx="12666406" cy="246772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theme/theme1.xml><?xml version="1.0" encoding="utf-8"?>
<a:theme xmlns:a="http://schemas.openxmlformats.org/drawingml/2006/main" xmlns:r="http://schemas.openxmlformats.org/officeDocument/2006/relationships" name="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howroom">
  <a:themeElements>
    <a:clrScheme name="Showroom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